
<file path=[Content_Types].xml><?xml version="1.0" encoding="utf-8"?>
<Types xmlns="http://schemas.openxmlformats.org/package/2006/content-types">
  <Default Extension="png" ContentType="image/png"/>
  <Default Extension="bin" ContentType="application/vnd.openxmlformats-officedocument.oleObject"/>
  <Default Extension="xlsm" ContentType="application/vnd.ms-excel.sheet.macroEnabled.12"/>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6" r:id="rId5"/>
    <p:sldId id="260" r:id="rId6"/>
    <p:sldId id="259" r:id="rId7"/>
    <p:sldId id="262" r:id="rId8"/>
    <p:sldId id="284" r:id="rId9"/>
    <p:sldId id="263" r:id="rId10"/>
    <p:sldId id="261" r:id="rId11"/>
    <p:sldId id="287" r:id="rId12"/>
    <p:sldId id="264" r:id="rId13"/>
    <p:sldId id="265" r:id="rId14"/>
    <p:sldId id="266" r:id="rId15"/>
    <p:sldId id="268" r:id="rId16"/>
    <p:sldId id="285" r:id="rId17"/>
    <p:sldId id="289" r:id="rId18"/>
    <p:sldId id="290" r:id="rId19"/>
    <p:sldId id="293" r:id="rId20"/>
    <p:sldId id="291" r:id="rId21"/>
    <p:sldId id="292" r:id="rId22"/>
    <p:sldId id="294" r:id="rId23"/>
    <p:sldId id="295" r:id="rId24"/>
    <p:sldId id="297" r:id="rId25"/>
    <p:sldId id="296" r:id="rId26"/>
    <p:sldId id="298" r:id="rId27"/>
    <p:sldId id="283" r:id="rId28"/>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DDEBF7"/>
    <a:srgbClr val="E2EFDA"/>
    <a:srgbClr val="B0B402"/>
    <a:srgbClr val="BEECCA"/>
    <a:srgbClr val="96F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2" autoAdjust="0"/>
    <p:restoredTop sz="94660" autoAdjust="0"/>
  </p:normalViewPr>
  <p:slideViewPr>
    <p:cSldViewPr snapToGrid="0">
      <p:cViewPr varScale="1">
        <p:scale>
          <a:sx n="83" d="100"/>
          <a:sy n="83" d="100"/>
        </p:scale>
        <p:origin x="58" y="226"/>
      </p:cViewPr>
      <p:guideLst/>
    </p:cSldViewPr>
  </p:slideViewPr>
  <p:outlineViewPr>
    <p:cViewPr>
      <p:scale>
        <a:sx n="33" d="100"/>
        <a:sy n="33" d="100"/>
      </p:scale>
      <p:origin x="0" y="-5904"/>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76895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21363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B3961C-705F-4F3E-9A22-FDB9AF984970}"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5116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492493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B3961C-705F-4F3E-9A22-FDB9AF984970}"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2106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007161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237115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34902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0196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A99732-07AE-4F87-B9F9-F3C4F6ADAF5B}" type="datetimeFigureOut">
              <a:rPr lang="fr-FR" smtClean="0"/>
              <a:t>11/09/2019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02187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9831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BA99732-07AE-4F87-B9F9-F3C4F6ADAF5B}" type="datetimeFigureOut">
              <a:rPr lang="fr-FR" smtClean="0"/>
              <a:t>11/09/2019</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92694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BA99732-07AE-4F87-B9F9-F3C4F6ADAF5B}" type="datetimeFigureOut">
              <a:rPr lang="fr-FR" smtClean="0"/>
              <a:t>11/09/2019</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31826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99732-07AE-4F87-B9F9-F3C4F6ADAF5B}" type="datetimeFigureOut">
              <a:rPr lang="fr-FR" smtClean="0"/>
              <a:t>11/09/2019</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281609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59939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A99732-07AE-4F87-B9F9-F3C4F6ADAF5B}" type="datetimeFigureOut">
              <a:rPr lang="fr-FR" smtClean="0"/>
              <a:t>11/09/2019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B3961C-705F-4F3E-9A22-FDB9AF984970}" type="slidenum">
              <a:rPr lang="fr-FR" smtClean="0"/>
              <a:t>‹N°›</a:t>
            </a:fld>
            <a:endParaRPr lang="fr-FR"/>
          </a:p>
        </p:txBody>
      </p:sp>
    </p:spTree>
    <p:extLst>
      <p:ext uri="{BB962C8B-B14F-4D97-AF65-F5344CB8AC3E}">
        <p14:creationId xmlns:p14="http://schemas.microsoft.com/office/powerpoint/2010/main" val="186454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A99732-07AE-4F87-B9F9-F3C4F6ADAF5B}" type="datetimeFigureOut">
              <a:rPr lang="fr-FR" smtClean="0"/>
              <a:t>11/09/2019</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B3961C-705F-4F3E-9A22-FDB9AF984970}" type="slidenum">
              <a:rPr lang="fr-FR" smtClean="0"/>
              <a:t>‹N°›</a:t>
            </a:fld>
            <a:endParaRPr lang="fr-FR"/>
          </a:p>
        </p:txBody>
      </p:sp>
    </p:spTree>
    <p:extLst>
      <p:ext uri="{BB962C8B-B14F-4D97-AF65-F5344CB8AC3E}">
        <p14:creationId xmlns:p14="http://schemas.microsoft.com/office/powerpoint/2010/main" val="2292689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Feuille_de_calcul_Microsoft_Excel_prenant_en_charge_les_macros1.xlsm"/></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2.xml"/><Relationship Id="rId3" Type="http://schemas.openxmlformats.org/officeDocument/2006/relationships/slide" Target="slide17.xml"/><Relationship Id="rId7" Type="http://schemas.openxmlformats.org/officeDocument/2006/relationships/slide" Target="slide21.xml"/><Relationship Id="rId12" Type="http://schemas.openxmlformats.org/officeDocument/2006/relationships/image" Target="../media/image2.png"/><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0.xml"/><Relationship Id="rId11" Type="http://schemas.openxmlformats.org/officeDocument/2006/relationships/slide" Target="slide25.xml"/><Relationship Id="rId5" Type="http://schemas.openxmlformats.org/officeDocument/2006/relationships/slide" Target="slide19.xml"/><Relationship Id="rId10"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cnr.fr/Indices-Statistiques/Espace-Gazole/Indicateurs-Gazole-France/Prix-CNR-gazole-cuve-moy.-mens#haut"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image" Target="../media/image19.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5.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10.png"/><Relationship Id="rId9" Type="http://schemas.openxmlformats.org/officeDocument/2006/relationships/slide" Target="sl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image" Target="../media/image17.png"/><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slide" Target="slide15.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8" Type="http://schemas.openxmlformats.org/officeDocument/2006/relationships/package" Target="../embeddings/Feuille_de_calcul_Microsoft_Excel2.xlsx"/><Relationship Id="rId13" Type="http://schemas.openxmlformats.org/officeDocument/2006/relationships/image" Target="../media/image34.wmf"/><Relationship Id="rId3" Type="http://schemas.openxmlformats.org/officeDocument/2006/relationships/image" Target="../media/image37.png"/><Relationship Id="rId7" Type="http://schemas.openxmlformats.org/officeDocument/2006/relationships/slide" Target="slide15.xml"/><Relationship Id="rId12" Type="http://schemas.openxmlformats.org/officeDocument/2006/relationships/package" Target="../embeddings/Feuille_de_calcul_Microsoft_Excel_prenant_en_charge_les_macros4.xlsm"/><Relationship Id="rId17"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package" Target="../embeddings/Feuille_de_calcul_Microsoft_Excel_prenant_en_charge_les_macros6.xlsm"/><Relationship Id="rId1" Type="http://schemas.openxmlformats.org/officeDocument/2006/relationships/vmlDrawing" Target="../drawings/vmlDrawing2.vml"/><Relationship Id="rId6" Type="http://schemas.openxmlformats.org/officeDocument/2006/relationships/image" Target="../media/image40.png"/><Relationship Id="rId11" Type="http://schemas.openxmlformats.org/officeDocument/2006/relationships/image" Target="../media/image33.wmf"/><Relationship Id="rId5" Type="http://schemas.openxmlformats.org/officeDocument/2006/relationships/image" Target="../media/image39.png"/><Relationship Id="rId15" Type="http://schemas.openxmlformats.org/officeDocument/2006/relationships/image" Target="../media/image35.wmf"/><Relationship Id="rId10" Type="http://schemas.openxmlformats.org/officeDocument/2006/relationships/package" Target="../embeddings/Feuille_de_calcul_Microsoft_Excel_prenant_en_charge_les_macros3.xlsm"/><Relationship Id="rId4" Type="http://schemas.openxmlformats.org/officeDocument/2006/relationships/image" Target="../media/image38.png"/><Relationship Id="rId9" Type="http://schemas.openxmlformats.org/officeDocument/2006/relationships/image" Target="../media/image32.wmf"/><Relationship Id="rId14" Type="http://schemas.openxmlformats.org/officeDocument/2006/relationships/package" Target="../embeddings/Feuille_de_calcul_Microsoft_Excel_prenant_en_charge_les_macros5.xlsm"/></Relationships>
</file>

<file path=ppt/slides/_rels/slide24.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oleObject" Target="../embeddings/oleObject3.bin"/><Relationship Id="rId3" Type="http://schemas.openxmlformats.org/officeDocument/2006/relationships/image" Target="../media/image12.png"/><Relationship Id="rId7" Type="http://schemas.openxmlformats.org/officeDocument/2006/relationships/image" Target="../media/image48.png"/><Relationship Id="rId12" Type="http://schemas.openxmlformats.org/officeDocument/2006/relationships/image" Target="../media/image42.wmf"/><Relationship Id="rId2" Type="http://schemas.openxmlformats.org/officeDocument/2006/relationships/slideLayout" Target="../slideLayouts/slideLayout2.xml"/><Relationship Id="rId16" Type="http://schemas.openxmlformats.org/officeDocument/2006/relationships/image" Target="../media/image44.wmf"/><Relationship Id="rId1" Type="http://schemas.openxmlformats.org/officeDocument/2006/relationships/vmlDrawing" Target="../drawings/vmlDrawing3.vml"/><Relationship Id="rId6" Type="http://schemas.openxmlformats.org/officeDocument/2006/relationships/image" Target="../media/image47.png"/><Relationship Id="rId11" Type="http://schemas.openxmlformats.org/officeDocument/2006/relationships/oleObject" Target="../embeddings/oleObject2.bin"/><Relationship Id="rId5" Type="http://schemas.openxmlformats.org/officeDocument/2006/relationships/image" Target="../media/image46.png"/><Relationship Id="rId15" Type="http://schemas.openxmlformats.org/officeDocument/2006/relationships/oleObject" Target="../embeddings/oleObject4.bin"/><Relationship Id="rId10" Type="http://schemas.openxmlformats.org/officeDocument/2006/relationships/image" Target="../media/image41.wmf"/><Relationship Id="rId4" Type="http://schemas.openxmlformats.org/officeDocument/2006/relationships/image" Target="../media/image45.png"/><Relationship Id="rId9" Type="http://schemas.openxmlformats.org/officeDocument/2006/relationships/oleObject" Target="../embeddings/oleObject1.bin"/><Relationship Id="rId14" Type="http://schemas.openxmlformats.org/officeDocument/2006/relationships/image" Target="../media/image43.wmf"/></Relationships>
</file>

<file path=ppt/slides/_rels/slide25.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51.png"/><Relationship Id="rId7" Type="http://schemas.openxmlformats.org/officeDocument/2006/relationships/image" Target="../media/image9.png"/><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Guide Utilisateur fichier Facturation </a:t>
            </a:r>
            <a:r>
              <a:rPr lang="fr-FR" dirty="0" err="1" smtClean="0"/>
              <a:t>Agrolog</a:t>
            </a:r>
            <a:endParaRPr lang="fr-FR" dirty="0"/>
          </a:p>
        </p:txBody>
      </p:sp>
      <p:sp>
        <p:nvSpPr>
          <p:cNvPr id="3" name="Sous-titre 2"/>
          <p:cNvSpPr>
            <a:spLocks noGrp="1"/>
          </p:cNvSpPr>
          <p:nvPr>
            <p:ph type="subTitle" idx="1"/>
          </p:nvPr>
        </p:nvSpPr>
        <p:spPr/>
        <p:txBody>
          <a:bodyPr>
            <a:normAutofit/>
          </a:bodyPr>
          <a:lstStyle/>
          <a:p>
            <a:r>
              <a:rPr lang="fr-FR" dirty="0" smtClean="0"/>
              <a:t>Partie facturation client</a:t>
            </a:r>
          </a:p>
        </p:txBody>
      </p:sp>
      <p:pic>
        <p:nvPicPr>
          <p:cNvPr id="5" name="Image 4">
            <a:extLst>
              <a:ext uri="{FF2B5EF4-FFF2-40B4-BE49-F238E27FC236}">
                <a16:creationId xmlns="" xmlns:xdr="http://schemas.openxmlformats.org/drawingml/2006/spreadsheetDrawing" xmlns:a16="http://schemas.microsoft.com/office/drawing/2014/main" xmlns:lc="http://schemas.openxmlformats.org/drawingml/2006/lockedCanvas" id="{00000000-0008-0000-0600-000003000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000" y="1269000"/>
            <a:ext cx="2160000" cy="1089855"/>
          </a:xfrm>
          <a:prstGeom prst="rect">
            <a:avLst/>
          </a:prstGeom>
          <a:ln>
            <a:solidFill>
              <a:sysClr val="windowText" lastClr="000000"/>
            </a:solidFill>
          </a:ln>
        </p:spPr>
      </p:pic>
      <p:sp>
        <p:nvSpPr>
          <p:cNvPr id="8" name="Parchemin horizontal 7"/>
          <p:cNvSpPr/>
          <p:nvPr/>
        </p:nvSpPr>
        <p:spPr>
          <a:xfrm>
            <a:off x="2589213" y="5903662"/>
            <a:ext cx="8237283" cy="82596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Il est conseillé d’utiliser le mode d’affichage : « Mode Lecture </a:t>
            </a:r>
            <a:r>
              <a:rPr lang="fr-FR" dirty="0" smtClean="0"/>
              <a:t>»</a:t>
            </a:r>
          </a:p>
          <a:p>
            <a:pPr algn="ctr"/>
            <a:r>
              <a:rPr lang="fr-FR" dirty="0" smtClean="0"/>
              <a:t>Enregistrer le fichier « Excel support » </a:t>
            </a:r>
            <a:r>
              <a:rPr lang="fr-FR" dirty="0"/>
              <a:t>en local </a:t>
            </a:r>
            <a:r>
              <a:rPr lang="fr-FR" dirty="0" smtClean="0"/>
              <a:t>pour </a:t>
            </a:r>
            <a:r>
              <a:rPr lang="fr-FR" dirty="0"/>
              <a:t>utiliser les macros </a:t>
            </a:r>
          </a:p>
        </p:txBody>
      </p:sp>
      <p:graphicFrame>
        <p:nvGraphicFramePr>
          <p:cNvPr id="4" name="Objet 3"/>
          <p:cNvGraphicFramePr>
            <a:graphicFrameLocks noChangeAspect="1"/>
          </p:cNvGraphicFramePr>
          <p:nvPr>
            <p:extLst>
              <p:ext uri="{D42A27DB-BD31-4B8C-83A1-F6EECF244321}">
                <p14:modId xmlns:p14="http://schemas.microsoft.com/office/powerpoint/2010/main" val="64688621"/>
              </p:ext>
            </p:extLst>
          </p:nvPr>
        </p:nvGraphicFramePr>
        <p:xfrm>
          <a:off x="6202800" y="5217541"/>
          <a:ext cx="914400" cy="792163"/>
        </p:xfrm>
        <a:graphic>
          <a:graphicData uri="http://schemas.openxmlformats.org/presentationml/2006/ole">
            <mc:AlternateContent xmlns:mc="http://schemas.openxmlformats.org/markup-compatibility/2006">
              <mc:Choice xmlns:v="urn:schemas-microsoft-com:vml" Requires="v">
                <p:oleObj spid="_x0000_s3074" name="Feuille de calcul prenant en charge les macros" showAsIcon="1" r:id="rId4" imgW="914400" imgH="792360" progId="Excel.SheetMacroEnabled.12">
                  <p:embed/>
                </p:oleObj>
              </mc:Choice>
              <mc:Fallback>
                <p:oleObj name="Feuille de calcul prenant en charge les macros" showAsIcon="1" r:id="rId4" imgW="914400" imgH="792360" progId="Excel.SheetMacroEnabled.12">
                  <p:embed/>
                  <p:pic>
                    <p:nvPicPr>
                      <p:cNvPr id="0" name=""/>
                      <p:cNvPicPr/>
                      <p:nvPr/>
                    </p:nvPicPr>
                    <p:blipFill>
                      <a:blip r:embed="rId5"/>
                      <a:stretch>
                        <a:fillRect/>
                      </a:stretch>
                    </p:blipFill>
                    <p:spPr>
                      <a:xfrm>
                        <a:off x="6202800" y="521754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782339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smtClean="0"/>
              <a:t>Paramétrage </a:t>
            </a:r>
            <a:r>
              <a:rPr lang="fr-FR" sz="2400" dirty="0"/>
              <a:t>: </a:t>
            </a:r>
            <a:r>
              <a:rPr lang="fr-FR" sz="2400" dirty="0" smtClean="0"/>
              <a:t>Tournée</a:t>
            </a:r>
            <a:endParaRPr lang="fr-FR" dirty="0"/>
          </a:p>
        </p:txBody>
      </p:sp>
      <p:sp>
        <p:nvSpPr>
          <p:cNvPr id="3" name="Espace réservé du contenu 2"/>
          <p:cNvSpPr>
            <a:spLocks noGrp="1"/>
          </p:cNvSpPr>
          <p:nvPr>
            <p:ph idx="1"/>
          </p:nvPr>
        </p:nvSpPr>
        <p:spPr>
          <a:xfrm>
            <a:off x="2589212" y="2133600"/>
            <a:ext cx="8915400" cy="4660392"/>
          </a:xfrm>
        </p:spPr>
        <p:txBody>
          <a:bodyPr>
            <a:normAutofit fontScale="92500" lnSpcReduction="10000"/>
          </a:bodyPr>
          <a:lstStyle/>
          <a:p>
            <a:pPr marL="0" indent="0">
              <a:buNone/>
            </a:pPr>
            <a:r>
              <a:rPr lang="fr-FR" dirty="0" smtClean="0"/>
              <a:t>L’onglet                                  permet d’enregistrer dans l’application l’ensemble des conditions d’achat et de vente de chaque tournée.</a:t>
            </a:r>
          </a:p>
          <a:p>
            <a:pPr marL="0" indent="0">
              <a:buNone/>
            </a:pPr>
            <a:r>
              <a:rPr lang="fr-FR" dirty="0" smtClean="0"/>
              <a:t>Pour une même tournée, il peut y avoir plusieurs lignes à enregistrer selon qui effectue la prestation. Les conditions peuvent en effet changer d’un transporteur à un autre.</a:t>
            </a:r>
          </a:p>
          <a:p>
            <a:pPr marL="0" indent="0">
              <a:buNone/>
            </a:pPr>
            <a:endParaRPr lang="fr-FR" dirty="0" smtClean="0"/>
          </a:p>
          <a:p>
            <a:pPr marL="0" indent="0">
              <a:buNone/>
            </a:pPr>
            <a:r>
              <a:rPr lang="fr-FR" dirty="0" smtClean="0"/>
              <a:t>Pour chaque tournée, on enregistre :</a:t>
            </a:r>
          </a:p>
          <a:p>
            <a:pPr lvl="1"/>
            <a:r>
              <a:rPr lang="fr-FR" dirty="0" smtClean="0"/>
              <a:t>Le libellé</a:t>
            </a:r>
          </a:p>
          <a:p>
            <a:pPr lvl="1"/>
            <a:r>
              <a:rPr lang="fr-FR" dirty="0" smtClean="0"/>
              <a:t>Le transporteur</a:t>
            </a:r>
          </a:p>
          <a:p>
            <a:pPr lvl="1"/>
            <a:r>
              <a:rPr lang="fr-FR" dirty="0" smtClean="0"/>
              <a:t>Le client à facturer</a:t>
            </a:r>
          </a:p>
          <a:p>
            <a:pPr lvl="1"/>
            <a:r>
              <a:rPr lang="fr-FR" dirty="0" smtClean="0"/>
              <a:t>Les tarifs</a:t>
            </a:r>
            <a:endParaRPr lang="fr-FR" dirty="0"/>
          </a:p>
          <a:p>
            <a:pPr marL="57150" indent="0">
              <a:buNone/>
            </a:pPr>
            <a:r>
              <a:rPr lang="fr-FR" dirty="0" smtClean="0"/>
              <a:t>Lors d’un trajet en interne, il y a à enregistrer le tarif de vente pratiqué en solo et celui en camion remorque.</a:t>
            </a:r>
          </a:p>
          <a:p>
            <a:pPr marL="57150" indent="0">
              <a:buNone/>
            </a:pPr>
            <a:r>
              <a:rPr lang="fr-FR" dirty="0"/>
              <a:t>Lors d’un trajet en </a:t>
            </a:r>
            <a:r>
              <a:rPr lang="fr-FR" dirty="0" smtClean="0"/>
              <a:t>externe</a:t>
            </a:r>
            <a:r>
              <a:rPr lang="fr-FR" dirty="0"/>
              <a:t>, il y a à enregistrer le tarif </a:t>
            </a:r>
            <a:r>
              <a:rPr lang="fr-FR" dirty="0" smtClean="0"/>
              <a:t>à l’achat et celui à la vente.</a:t>
            </a:r>
            <a:endParaRPr lang="fr-FR" dirty="0"/>
          </a:p>
          <a:p>
            <a:pPr marL="57150" indent="0">
              <a:buNone/>
            </a:pPr>
            <a:endParaRPr lang="fr-FR" dirty="0" smtClean="0"/>
          </a:p>
          <a:p>
            <a:pPr marL="57150" indent="0">
              <a:buNone/>
            </a:pPr>
            <a:endParaRPr lang="fr-FR" dirty="0" smtClean="0"/>
          </a:p>
        </p:txBody>
      </p:sp>
      <p:sp>
        <p:nvSpPr>
          <p:cNvPr id="9" name="Parchemin horizontal 8">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6" name="ZoneTexte 5"/>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4" name="Image 3"/>
          <p:cNvPicPr>
            <a:picLocks noChangeAspect="1"/>
          </p:cNvPicPr>
          <p:nvPr/>
        </p:nvPicPr>
        <p:blipFill>
          <a:blip r:embed="rId3"/>
          <a:stretch>
            <a:fillRect/>
          </a:stretch>
        </p:blipFill>
        <p:spPr>
          <a:xfrm>
            <a:off x="3602545" y="2143506"/>
            <a:ext cx="1914525" cy="266700"/>
          </a:xfrm>
          <a:prstGeom prst="rect">
            <a:avLst/>
          </a:prstGeom>
        </p:spPr>
      </p:pic>
    </p:spTree>
    <p:extLst>
      <p:ext uri="{BB962C8B-B14F-4D97-AF65-F5344CB8AC3E}">
        <p14:creationId xmlns:p14="http://schemas.microsoft.com/office/powerpoint/2010/main" val="3749183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smtClean="0"/>
              <a:t>Paramétrage </a:t>
            </a:r>
            <a:r>
              <a:rPr lang="fr-FR" sz="2400" dirty="0"/>
              <a:t>: </a:t>
            </a:r>
            <a:r>
              <a:rPr lang="fr-FR" sz="2400" dirty="0" smtClean="0"/>
              <a:t>Pied De Facture</a:t>
            </a:r>
            <a:endParaRPr lang="fr-FR" dirty="0"/>
          </a:p>
        </p:txBody>
      </p:sp>
      <p:sp>
        <p:nvSpPr>
          <p:cNvPr id="3" name="Espace réservé du contenu 2"/>
          <p:cNvSpPr>
            <a:spLocks noGrp="1"/>
          </p:cNvSpPr>
          <p:nvPr>
            <p:ph idx="1"/>
          </p:nvPr>
        </p:nvSpPr>
        <p:spPr>
          <a:xfrm>
            <a:off x="2589212" y="2133600"/>
            <a:ext cx="8915400" cy="4660392"/>
          </a:xfrm>
        </p:spPr>
        <p:txBody>
          <a:bodyPr>
            <a:normAutofit/>
          </a:bodyPr>
          <a:lstStyle/>
          <a:p>
            <a:pPr marL="0" indent="0">
              <a:buNone/>
            </a:pPr>
            <a:r>
              <a:rPr lang="fr-FR" dirty="0" smtClean="0"/>
              <a:t>L’onglet                              permet d’enregistrer dans l’application l’ensemble des conditions de calcul du PDF de chaque transporteur, et de chaque client.</a:t>
            </a:r>
          </a:p>
          <a:p>
            <a:pPr marL="0" indent="0">
              <a:buNone/>
            </a:pPr>
            <a:endParaRPr lang="fr-FR" dirty="0"/>
          </a:p>
          <a:p>
            <a:pPr marL="0" indent="0">
              <a:buNone/>
            </a:pPr>
            <a:r>
              <a:rPr lang="fr-FR" dirty="0" smtClean="0"/>
              <a:t>Seul l’indice CNR moyen est à mettre à jour chaque début de mois. </a:t>
            </a:r>
          </a:p>
          <a:p>
            <a:pPr marL="0" indent="0">
              <a:buNone/>
            </a:pPr>
            <a:endParaRPr lang="fr-FR" dirty="0"/>
          </a:p>
          <a:p>
            <a:pPr marL="0" indent="0">
              <a:buNone/>
            </a:pPr>
            <a:r>
              <a:rPr lang="fr-FR" dirty="0" smtClean="0"/>
              <a:t>Le calcul est </a:t>
            </a:r>
            <a:r>
              <a:rPr lang="fr-FR" dirty="0"/>
              <a:t>le suivant : </a:t>
            </a:r>
            <a:endParaRPr lang="fr-FR" dirty="0" smtClean="0"/>
          </a:p>
          <a:p>
            <a:pPr marL="0" indent="0">
              <a:buNone/>
            </a:pPr>
            <a:r>
              <a:rPr lang="fr-FR" dirty="0"/>
              <a:t> </a:t>
            </a:r>
            <a:r>
              <a:rPr lang="fr-FR" dirty="0" smtClean="0"/>
              <a:t>                       ( </a:t>
            </a:r>
            <a:r>
              <a:rPr lang="fr-FR" dirty="0"/>
              <a:t>( valeur CNR M-1 – Indice Référence du Tiers ) </a:t>
            </a:r>
            <a:endParaRPr lang="fr-FR" dirty="0" smtClean="0"/>
          </a:p>
          <a:p>
            <a:pPr marL="0" indent="0">
              <a:buNone/>
            </a:pPr>
            <a:r>
              <a:rPr lang="fr-FR" dirty="0" smtClean="0"/>
              <a:t>               Indice </a:t>
            </a:r>
            <a:r>
              <a:rPr lang="fr-FR" dirty="0"/>
              <a:t>Référence du Tiers ) * Part Gazole définie avec le Tiers</a:t>
            </a:r>
          </a:p>
          <a:p>
            <a:pPr marL="0" indent="0">
              <a:buNone/>
            </a:pPr>
            <a:endParaRPr lang="fr-FR" dirty="0"/>
          </a:p>
          <a:p>
            <a:pPr marL="0" indent="0">
              <a:buNone/>
            </a:pPr>
            <a:r>
              <a:rPr lang="fr-FR" dirty="0" smtClean="0"/>
              <a:t>Lorsque nous sommes par exemple début septembre, nous utilisons, pour un transport effectué en août, l’indice CNR moyen de juillet (CNR M-1 par rapport à la date du transport), soit </a:t>
            </a:r>
            <a:r>
              <a:rPr lang="fr-FR" dirty="0" smtClean="0">
                <a:solidFill>
                  <a:schemeClr val="accent1"/>
                </a:solidFill>
              </a:rPr>
              <a:t>1,1491€</a:t>
            </a:r>
            <a:r>
              <a:rPr lang="fr-FR" dirty="0" smtClean="0"/>
              <a:t>.</a:t>
            </a:r>
          </a:p>
        </p:txBody>
      </p:sp>
      <p:sp>
        <p:nvSpPr>
          <p:cNvPr id="9" name="Parchemin horizontal 8">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6" name="ZoneTexte 5"/>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5" name="Image 4"/>
          <p:cNvPicPr>
            <a:picLocks noChangeAspect="1"/>
          </p:cNvPicPr>
          <p:nvPr/>
        </p:nvPicPr>
        <p:blipFill>
          <a:blip r:embed="rId3"/>
          <a:stretch>
            <a:fillRect/>
          </a:stretch>
        </p:blipFill>
        <p:spPr>
          <a:xfrm>
            <a:off x="3727513" y="2142744"/>
            <a:ext cx="1609725" cy="304800"/>
          </a:xfrm>
          <a:prstGeom prst="rect">
            <a:avLst/>
          </a:prstGeom>
        </p:spPr>
      </p:pic>
      <p:cxnSp>
        <p:nvCxnSpPr>
          <p:cNvPr id="8" name="Connecteur droit 7"/>
          <p:cNvCxnSpPr/>
          <p:nvPr/>
        </p:nvCxnSpPr>
        <p:spPr>
          <a:xfrm>
            <a:off x="3566160" y="4809744"/>
            <a:ext cx="6830568"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830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smtClean="0"/>
              <a:t>Facturation : Détail Facturation</a:t>
            </a:r>
            <a:endParaRPr lang="fr-FR" dirty="0"/>
          </a:p>
        </p:txBody>
      </p:sp>
      <p:sp>
        <p:nvSpPr>
          <p:cNvPr id="3" name="Espace réservé du contenu 2"/>
          <p:cNvSpPr>
            <a:spLocks noGrp="1"/>
          </p:cNvSpPr>
          <p:nvPr>
            <p:ph idx="1"/>
          </p:nvPr>
        </p:nvSpPr>
        <p:spPr>
          <a:xfrm>
            <a:off x="2589212" y="2133600"/>
            <a:ext cx="8915400" cy="4660392"/>
          </a:xfrm>
        </p:spPr>
        <p:txBody>
          <a:bodyPr>
            <a:normAutofit/>
          </a:bodyPr>
          <a:lstStyle/>
          <a:p>
            <a:pPr marL="0" indent="0">
              <a:buNone/>
            </a:pPr>
            <a:r>
              <a:rPr lang="fr-FR" dirty="0" smtClean="0"/>
              <a:t>L’onglet                      permet d’imprimer le détail à joindre à la facturation de chaque client. Il y a également la possibilité d’imprimer le détail concernant l’achat de transport par fournisseur.</a:t>
            </a:r>
          </a:p>
          <a:p>
            <a:pPr marL="0" indent="0">
              <a:buNone/>
            </a:pPr>
            <a:endParaRPr lang="fr-FR" dirty="0"/>
          </a:p>
          <a:p>
            <a:pPr marL="0" indent="0">
              <a:buNone/>
            </a:pPr>
            <a:r>
              <a:rPr lang="fr-FR" dirty="0" smtClean="0"/>
              <a:t>Seul un mois donné pour une année donnée est affichable à la fois. Il est possible d’afficher soit les provisions, soit le réel à facturer via une case option.</a:t>
            </a:r>
          </a:p>
          <a:p>
            <a:pPr marL="0" indent="0">
              <a:buNone/>
            </a:pPr>
            <a:endParaRPr lang="fr-FR" dirty="0"/>
          </a:p>
          <a:p>
            <a:pPr marL="0" indent="0">
              <a:buNone/>
            </a:pPr>
            <a:r>
              <a:rPr lang="fr-FR" dirty="0" smtClean="0"/>
              <a:t>Le détail comprend ensuite, pour chaque trajet concerné par la sélection :</a:t>
            </a:r>
          </a:p>
          <a:p>
            <a:pPr lvl="1"/>
            <a:r>
              <a:rPr lang="fr-FR" dirty="0" smtClean="0"/>
              <a:t>Le numéro d’identifiant unique </a:t>
            </a:r>
          </a:p>
          <a:p>
            <a:pPr lvl="1"/>
            <a:r>
              <a:rPr lang="fr-FR" dirty="0" smtClean="0"/>
              <a:t>La date et le libellé </a:t>
            </a:r>
          </a:p>
          <a:p>
            <a:pPr lvl="1"/>
            <a:r>
              <a:rPr lang="fr-FR" dirty="0" smtClean="0"/>
              <a:t>Le PDF exprimé en % et le montant en € (PDF compris)</a:t>
            </a:r>
          </a:p>
          <a:p>
            <a:pPr lvl="1"/>
            <a:r>
              <a:rPr lang="fr-FR" dirty="0" smtClean="0"/>
              <a:t>S’il y a lieu, et que la sélection est sur « Paiement », le N° de Facture du fournisseur</a:t>
            </a:r>
          </a:p>
        </p:txBody>
      </p:sp>
      <p:sp>
        <p:nvSpPr>
          <p:cNvPr id="5" name="Parchemin horizontal 4">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6" name="ZoneTexte 5"/>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4" name="Image 3"/>
          <p:cNvPicPr>
            <a:picLocks noChangeAspect="1"/>
          </p:cNvPicPr>
          <p:nvPr/>
        </p:nvPicPr>
        <p:blipFill>
          <a:blip r:embed="rId3"/>
          <a:stretch>
            <a:fillRect/>
          </a:stretch>
        </p:blipFill>
        <p:spPr>
          <a:xfrm>
            <a:off x="3700462" y="2188845"/>
            <a:ext cx="1133475" cy="285750"/>
          </a:xfrm>
          <a:prstGeom prst="rect">
            <a:avLst/>
          </a:prstGeom>
        </p:spPr>
      </p:pic>
    </p:spTree>
    <p:extLst>
      <p:ext uri="{BB962C8B-B14F-4D97-AF65-F5344CB8AC3E}">
        <p14:creationId xmlns:p14="http://schemas.microsoft.com/office/powerpoint/2010/main" val="2738456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a:t>Facturation : </a:t>
            </a:r>
            <a:r>
              <a:rPr lang="fr-FR" sz="2400" dirty="0" smtClean="0"/>
              <a:t>Réception de Facture</a:t>
            </a:r>
            <a:endParaRPr lang="fr-FR" dirty="0"/>
          </a:p>
        </p:txBody>
      </p:sp>
      <p:sp>
        <p:nvSpPr>
          <p:cNvPr id="3" name="Espace réservé du contenu 2"/>
          <p:cNvSpPr>
            <a:spLocks noGrp="1"/>
          </p:cNvSpPr>
          <p:nvPr>
            <p:ph idx="1"/>
          </p:nvPr>
        </p:nvSpPr>
        <p:spPr>
          <a:xfrm>
            <a:off x="2589212" y="2133600"/>
            <a:ext cx="8915400" cy="4724400"/>
          </a:xfrm>
        </p:spPr>
        <p:txBody>
          <a:bodyPr>
            <a:normAutofit/>
          </a:bodyPr>
          <a:lstStyle/>
          <a:p>
            <a:pPr marL="0" indent="0">
              <a:buNone/>
            </a:pPr>
            <a:r>
              <a:rPr lang="fr-FR" dirty="0" smtClean="0"/>
              <a:t>L’onglet                                permet de contrôler et enregistrer les tours facturés par les transporteurs. </a:t>
            </a:r>
          </a:p>
          <a:p>
            <a:pPr marL="0" indent="0">
              <a:buNone/>
            </a:pPr>
            <a:r>
              <a:rPr lang="fr-FR" dirty="0" smtClean="0"/>
              <a:t>On récupère, pour un transporteur et un mois donné, le listing des trajets enregistrés depuis l’onglet                           . Il y a également la possibilité d’ajouter d’autres filtres pour davantage de précision sur le listing récupéré.</a:t>
            </a:r>
          </a:p>
          <a:p>
            <a:pPr marL="0" indent="0">
              <a:buNone/>
            </a:pPr>
            <a:endParaRPr lang="fr-FR" dirty="0" smtClean="0"/>
          </a:p>
          <a:p>
            <a:pPr marL="0" indent="0">
              <a:buNone/>
            </a:pPr>
            <a:r>
              <a:rPr lang="fr-FR" dirty="0" smtClean="0"/>
              <a:t>Lorsque l’ensemble des trajets, sur le montant hors PDF est contrôlé et valide (pour être valide, il faut que l’écart soit au maximum de + ou en – 1€), l’enregistrement de la facture peut être effectué. </a:t>
            </a:r>
          </a:p>
          <a:p>
            <a:pPr marL="0" indent="0">
              <a:buNone/>
            </a:pPr>
            <a:r>
              <a:rPr lang="fr-FR" dirty="0" smtClean="0"/>
              <a:t>L’enregistrement se fait :</a:t>
            </a:r>
          </a:p>
          <a:p>
            <a:pPr lvl="1"/>
            <a:r>
              <a:rPr lang="fr-FR" dirty="0" smtClean="0"/>
              <a:t>Dans l’onglet                             , des données sont ajoutées sur chaque ligne correspondant à la facture.</a:t>
            </a:r>
          </a:p>
          <a:p>
            <a:pPr lvl="1"/>
            <a:r>
              <a:rPr lang="fr-FR" dirty="0" smtClean="0"/>
              <a:t>Dans l’onglet                        , une ligne récapitulative de la facture est enregistrée.</a:t>
            </a:r>
          </a:p>
          <a:p>
            <a:pPr lvl="1"/>
            <a:endParaRPr lang="fr-FR" dirty="0" smtClean="0"/>
          </a:p>
          <a:p>
            <a:pPr marL="0" indent="0">
              <a:buNone/>
            </a:pPr>
            <a:endParaRPr lang="fr-FR" dirty="0" smtClean="0"/>
          </a:p>
        </p:txBody>
      </p:sp>
      <p:sp>
        <p:nvSpPr>
          <p:cNvPr id="4" name="Parchemin horizontal 3">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5" name="ZoneTexte 4"/>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6" name="Image 5"/>
          <p:cNvPicPr>
            <a:picLocks noChangeAspect="1"/>
          </p:cNvPicPr>
          <p:nvPr/>
        </p:nvPicPr>
        <p:blipFill>
          <a:blip r:embed="rId3"/>
          <a:stretch>
            <a:fillRect/>
          </a:stretch>
        </p:blipFill>
        <p:spPr>
          <a:xfrm>
            <a:off x="3763708" y="2188464"/>
            <a:ext cx="1628775" cy="276225"/>
          </a:xfrm>
          <a:prstGeom prst="rect">
            <a:avLst/>
          </a:prstGeom>
        </p:spPr>
      </p:pic>
      <p:pic>
        <p:nvPicPr>
          <p:cNvPr id="7" name="Image 6"/>
          <p:cNvPicPr>
            <a:picLocks noChangeAspect="1"/>
          </p:cNvPicPr>
          <p:nvPr/>
        </p:nvPicPr>
        <p:blipFill>
          <a:blip r:embed="rId4"/>
          <a:stretch>
            <a:fillRect/>
          </a:stretch>
        </p:blipFill>
        <p:spPr>
          <a:xfrm>
            <a:off x="5773293" y="3133724"/>
            <a:ext cx="1504950" cy="257175"/>
          </a:xfrm>
          <a:prstGeom prst="rect">
            <a:avLst/>
          </a:prstGeom>
        </p:spPr>
      </p:pic>
      <p:pic>
        <p:nvPicPr>
          <p:cNvPr id="8" name="Image 7"/>
          <p:cNvPicPr>
            <a:picLocks noChangeAspect="1"/>
          </p:cNvPicPr>
          <p:nvPr/>
        </p:nvPicPr>
        <p:blipFill>
          <a:blip r:embed="rId4"/>
          <a:stretch>
            <a:fillRect/>
          </a:stretch>
        </p:blipFill>
        <p:spPr>
          <a:xfrm>
            <a:off x="4780026" y="5525642"/>
            <a:ext cx="1504950" cy="257175"/>
          </a:xfrm>
          <a:prstGeom prst="rect">
            <a:avLst/>
          </a:prstGeom>
        </p:spPr>
      </p:pic>
      <p:pic>
        <p:nvPicPr>
          <p:cNvPr id="9" name="Image 8"/>
          <p:cNvPicPr>
            <a:picLocks noChangeAspect="1"/>
          </p:cNvPicPr>
          <p:nvPr/>
        </p:nvPicPr>
        <p:blipFill>
          <a:blip r:embed="rId5"/>
          <a:stretch>
            <a:fillRect/>
          </a:stretch>
        </p:blipFill>
        <p:spPr>
          <a:xfrm>
            <a:off x="4801171" y="6157720"/>
            <a:ext cx="1219200" cy="266700"/>
          </a:xfrm>
          <a:prstGeom prst="rect">
            <a:avLst/>
          </a:prstGeom>
        </p:spPr>
      </p:pic>
    </p:spTree>
    <p:extLst>
      <p:ext uri="{BB962C8B-B14F-4D97-AF65-F5344CB8AC3E}">
        <p14:creationId xmlns:p14="http://schemas.microsoft.com/office/powerpoint/2010/main" val="2159974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err="1"/>
              <a:t>Stats</a:t>
            </a:r>
            <a:endParaRPr lang="fr-FR" dirty="0"/>
          </a:p>
        </p:txBody>
      </p:sp>
      <p:sp>
        <p:nvSpPr>
          <p:cNvPr id="3" name="Espace réservé du contenu 2"/>
          <p:cNvSpPr>
            <a:spLocks noGrp="1"/>
          </p:cNvSpPr>
          <p:nvPr>
            <p:ph idx="1"/>
          </p:nvPr>
        </p:nvSpPr>
        <p:spPr>
          <a:xfrm>
            <a:off x="2592925" y="2094706"/>
            <a:ext cx="8915400" cy="4660392"/>
          </a:xfrm>
        </p:spPr>
        <p:txBody>
          <a:bodyPr>
            <a:normAutofit/>
          </a:bodyPr>
          <a:lstStyle/>
          <a:p>
            <a:pPr marL="0" indent="0">
              <a:buNone/>
            </a:pPr>
            <a:r>
              <a:rPr lang="fr-FR" dirty="0" smtClean="0"/>
              <a:t>L’onglet              permet de vérifier l’ensemble des montants que l’on va facturer par client, et également le nombre de trajet effectué pour chacun.</a:t>
            </a:r>
          </a:p>
          <a:p>
            <a:pPr marL="0" indent="0">
              <a:buNone/>
            </a:pPr>
            <a:endParaRPr lang="fr-FR" dirty="0" smtClean="0"/>
          </a:p>
          <a:p>
            <a:pPr marL="0" indent="0">
              <a:buNone/>
            </a:pPr>
            <a:r>
              <a:rPr lang="fr-FR" dirty="0" smtClean="0"/>
              <a:t>Le détail disponible est le suivant :</a:t>
            </a:r>
          </a:p>
          <a:p>
            <a:pPr lvl="1"/>
            <a:r>
              <a:rPr lang="fr-FR" dirty="0"/>
              <a:t>2</a:t>
            </a:r>
            <a:r>
              <a:rPr lang="fr-FR" dirty="0" smtClean="0"/>
              <a:t> lignes par mois avec des spécificités sur </a:t>
            </a:r>
            <a:r>
              <a:rPr lang="fr-FR" u="sng" dirty="0" smtClean="0"/>
              <a:t>l’externe uniquement</a:t>
            </a:r>
            <a:r>
              <a:rPr lang="fr-FR" dirty="0" smtClean="0"/>
              <a:t> :</a:t>
            </a:r>
          </a:p>
          <a:p>
            <a:pPr lvl="2"/>
            <a:r>
              <a:rPr lang="fr-FR" dirty="0" smtClean="0"/>
              <a:t>La 1</a:t>
            </a:r>
            <a:r>
              <a:rPr lang="fr-FR" baseline="30000" dirty="0" smtClean="0"/>
              <a:t>er</a:t>
            </a:r>
            <a:r>
              <a:rPr lang="fr-FR" dirty="0" smtClean="0"/>
              <a:t> ligne correspond à l’achat réel de transport que l’on refacture aux clients</a:t>
            </a:r>
          </a:p>
          <a:p>
            <a:pPr lvl="2"/>
            <a:r>
              <a:rPr lang="fr-FR" dirty="0" smtClean="0"/>
              <a:t>La 2</a:t>
            </a:r>
            <a:r>
              <a:rPr lang="fr-FR" baseline="30000" dirty="0" smtClean="0"/>
              <a:t>nd</a:t>
            </a:r>
            <a:r>
              <a:rPr lang="fr-FR" dirty="0" smtClean="0"/>
              <a:t> ligne correspond à la provision de vente que l’on pense faire par client</a:t>
            </a:r>
            <a:endParaRPr lang="fr-FR" dirty="0"/>
          </a:p>
          <a:p>
            <a:pPr lvl="1"/>
            <a:r>
              <a:rPr lang="fr-FR" dirty="0" smtClean="0"/>
              <a:t>Différentes colonnes, avec, pour chaque client :</a:t>
            </a:r>
          </a:p>
          <a:p>
            <a:pPr lvl="2"/>
            <a:r>
              <a:rPr lang="fr-FR" dirty="0" smtClean="0"/>
              <a:t>Les montants en € de l’’interne et l’externe</a:t>
            </a:r>
          </a:p>
          <a:p>
            <a:pPr lvl="2"/>
            <a:r>
              <a:rPr lang="fr-FR" dirty="0" smtClean="0"/>
              <a:t>Le nombre de trajets effectués</a:t>
            </a:r>
          </a:p>
          <a:p>
            <a:pPr lvl="2"/>
            <a:endParaRPr lang="fr-FR" dirty="0"/>
          </a:p>
          <a:p>
            <a:pPr marL="114300" indent="0">
              <a:buNone/>
            </a:pPr>
            <a:r>
              <a:rPr lang="fr-FR" dirty="0" smtClean="0"/>
              <a:t>Il y a également un récapitulatif du mois qui est disponible avec des commentaires sur ce qui a pu se passer de spécifique.</a:t>
            </a:r>
          </a:p>
        </p:txBody>
      </p:sp>
      <p:sp>
        <p:nvSpPr>
          <p:cNvPr id="4" name="Parchemin horizontal 3">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5" name="ZoneTexte 4"/>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6" name="Image 5"/>
          <p:cNvPicPr>
            <a:picLocks noChangeAspect="1"/>
          </p:cNvPicPr>
          <p:nvPr/>
        </p:nvPicPr>
        <p:blipFill>
          <a:blip r:embed="rId3"/>
          <a:stretch>
            <a:fillRect/>
          </a:stretch>
        </p:blipFill>
        <p:spPr>
          <a:xfrm>
            <a:off x="3715512" y="2166556"/>
            <a:ext cx="609600" cy="257175"/>
          </a:xfrm>
          <a:prstGeom prst="rect">
            <a:avLst/>
          </a:prstGeom>
        </p:spPr>
      </p:pic>
    </p:spTree>
    <p:extLst>
      <p:ext uri="{BB962C8B-B14F-4D97-AF65-F5344CB8AC3E}">
        <p14:creationId xmlns:p14="http://schemas.microsoft.com/office/powerpoint/2010/main" val="51454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r>
            <a:br>
              <a:rPr lang="fr-FR" dirty="0"/>
            </a:br>
            <a:r>
              <a:rPr lang="fr-FR" dirty="0"/>
              <a:t>Sommaire</a:t>
            </a:r>
          </a:p>
        </p:txBody>
      </p:sp>
      <p:sp>
        <p:nvSpPr>
          <p:cNvPr id="3" name="Espace réservé du contenu 2"/>
          <p:cNvSpPr>
            <a:spLocks noGrp="1"/>
          </p:cNvSpPr>
          <p:nvPr>
            <p:ph idx="1"/>
          </p:nvPr>
        </p:nvSpPr>
        <p:spPr>
          <a:xfrm>
            <a:off x="2589212" y="2133600"/>
            <a:ext cx="8915400" cy="4724400"/>
          </a:xfrm>
        </p:spPr>
        <p:txBody>
          <a:bodyPr>
            <a:normAutofit/>
          </a:bodyPr>
          <a:lstStyle/>
          <a:p>
            <a:pPr marL="0" indent="0">
              <a:buNone/>
            </a:pPr>
            <a:r>
              <a:rPr lang="fr-FR" dirty="0" smtClean="0"/>
              <a:t>Exemple de facturation :</a:t>
            </a:r>
          </a:p>
          <a:p>
            <a:pPr lvl="1"/>
            <a:r>
              <a:rPr lang="fr-FR" dirty="0" smtClean="0"/>
              <a:t>Récupération des données </a:t>
            </a:r>
            <a:r>
              <a:rPr lang="fr-FR" dirty="0" smtClean="0"/>
              <a:t>:</a:t>
            </a:r>
            <a:endParaRPr lang="fr-FR" dirty="0" smtClean="0"/>
          </a:p>
          <a:p>
            <a:pPr lvl="2"/>
            <a:r>
              <a:rPr lang="fr-FR" dirty="0"/>
              <a:t>Récupérer les données depuis le fichier </a:t>
            </a:r>
            <a:r>
              <a:rPr lang="fr-FR" dirty="0" smtClean="0"/>
              <a:t>Exploitation </a:t>
            </a:r>
            <a:r>
              <a:rPr lang="fr-FR" dirty="0" smtClean="0">
                <a:hlinkClick r:id="rId2" action="ppaction://hlinksldjump"/>
              </a:rPr>
              <a:t>►</a:t>
            </a:r>
            <a:endParaRPr lang="fr-FR" dirty="0" smtClean="0"/>
          </a:p>
          <a:p>
            <a:pPr lvl="2"/>
            <a:r>
              <a:rPr lang="fr-FR" dirty="0"/>
              <a:t>Calculer les tarifs de chaque </a:t>
            </a:r>
            <a:r>
              <a:rPr lang="fr-FR" dirty="0" smtClean="0"/>
              <a:t>trajet </a:t>
            </a:r>
            <a:r>
              <a:rPr lang="fr-FR" dirty="0" smtClean="0">
                <a:hlinkClick r:id="rId3" action="ppaction://hlinksldjump"/>
              </a:rPr>
              <a:t>►</a:t>
            </a:r>
            <a:endParaRPr lang="fr-FR" dirty="0" smtClean="0"/>
          </a:p>
          <a:p>
            <a:pPr lvl="2"/>
            <a:r>
              <a:rPr lang="fr-FR" dirty="0"/>
              <a:t>Enregistrer l’indice CNR moyen du </a:t>
            </a:r>
            <a:r>
              <a:rPr lang="fr-FR" dirty="0" smtClean="0"/>
              <a:t>mois </a:t>
            </a:r>
            <a:r>
              <a:rPr lang="fr-FR" dirty="0" smtClean="0">
                <a:hlinkClick r:id="rId4" action="ppaction://hlinksldjump"/>
              </a:rPr>
              <a:t>►</a:t>
            </a:r>
            <a:endParaRPr lang="fr-FR" dirty="0" smtClean="0"/>
          </a:p>
          <a:p>
            <a:pPr lvl="2"/>
            <a:r>
              <a:rPr lang="fr-FR" dirty="0"/>
              <a:t>Vérification des </a:t>
            </a:r>
            <a:r>
              <a:rPr lang="fr-FR" dirty="0" smtClean="0"/>
              <a:t>données </a:t>
            </a:r>
            <a:r>
              <a:rPr lang="fr-FR" dirty="0" smtClean="0">
                <a:hlinkClick r:id="rId5" action="ppaction://hlinksldjump"/>
              </a:rPr>
              <a:t>►</a:t>
            </a:r>
            <a:endParaRPr lang="fr-FR" dirty="0" smtClean="0"/>
          </a:p>
          <a:p>
            <a:pPr lvl="2"/>
            <a:r>
              <a:rPr lang="fr-FR" dirty="0"/>
              <a:t>Enregistrement du paramétrage des nouvelles </a:t>
            </a:r>
            <a:r>
              <a:rPr lang="fr-FR" dirty="0" smtClean="0"/>
              <a:t>tournées </a:t>
            </a:r>
            <a:r>
              <a:rPr lang="fr-FR" dirty="0" smtClean="0">
                <a:hlinkClick r:id="rId6" action="ppaction://hlinksldjump"/>
              </a:rPr>
              <a:t>►</a:t>
            </a:r>
            <a:endParaRPr lang="fr-FR" dirty="0" smtClean="0"/>
          </a:p>
          <a:p>
            <a:pPr lvl="2"/>
            <a:r>
              <a:rPr lang="fr-FR" dirty="0"/>
              <a:t>Enregistrer manuellement un transport </a:t>
            </a:r>
            <a:r>
              <a:rPr lang="fr-FR" dirty="0" smtClean="0"/>
              <a:t>exceptionnel </a:t>
            </a:r>
            <a:r>
              <a:rPr lang="fr-FR" dirty="0" smtClean="0">
                <a:hlinkClick r:id="rId7" action="ppaction://hlinksldjump"/>
              </a:rPr>
              <a:t>►</a:t>
            </a:r>
            <a:endParaRPr lang="fr-FR" dirty="0" smtClean="0"/>
          </a:p>
          <a:p>
            <a:pPr lvl="1"/>
            <a:r>
              <a:rPr lang="fr-FR" dirty="0"/>
              <a:t>Vérification des montants totaux à facturer par </a:t>
            </a:r>
            <a:r>
              <a:rPr lang="fr-FR" dirty="0" smtClean="0"/>
              <a:t>client </a:t>
            </a:r>
            <a:r>
              <a:rPr lang="fr-FR" dirty="0" smtClean="0">
                <a:hlinkClick r:id="rId8" action="ppaction://hlinksldjump"/>
              </a:rPr>
              <a:t>►</a:t>
            </a:r>
            <a:endParaRPr lang="fr-FR" dirty="0" smtClean="0"/>
          </a:p>
          <a:p>
            <a:pPr lvl="1"/>
            <a:r>
              <a:rPr lang="fr-FR" dirty="0"/>
              <a:t>Création des fichiers pour intégration dans SAP</a:t>
            </a:r>
            <a:r>
              <a:rPr lang="fr-FR" dirty="0" smtClean="0"/>
              <a:t> </a:t>
            </a:r>
            <a:r>
              <a:rPr lang="fr-FR" dirty="0">
                <a:hlinkClick r:id="rId9" action="ppaction://hlinksldjump"/>
              </a:rPr>
              <a:t>►</a:t>
            </a:r>
            <a:endParaRPr lang="fr-FR" dirty="0" smtClean="0"/>
          </a:p>
          <a:p>
            <a:pPr lvl="1"/>
            <a:r>
              <a:rPr lang="fr-FR" dirty="0"/>
              <a:t>Détail des trajets à joindre à la </a:t>
            </a:r>
            <a:r>
              <a:rPr lang="fr-FR" dirty="0" smtClean="0"/>
              <a:t>facture </a:t>
            </a:r>
            <a:r>
              <a:rPr lang="fr-FR" dirty="0" smtClean="0">
                <a:hlinkClick r:id="rId10" action="ppaction://hlinksldjump"/>
              </a:rPr>
              <a:t>►</a:t>
            </a:r>
            <a:endParaRPr lang="fr-FR" dirty="0" smtClean="0"/>
          </a:p>
          <a:p>
            <a:pPr lvl="1"/>
            <a:r>
              <a:rPr lang="fr-FR" dirty="0"/>
              <a:t>Contrôle et enregistrement des factures </a:t>
            </a:r>
            <a:r>
              <a:rPr lang="fr-FR" dirty="0" smtClean="0"/>
              <a:t>fournisseurs </a:t>
            </a:r>
            <a:r>
              <a:rPr lang="fr-FR" dirty="0" smtClean="0">
                <a:hlinkClick r:id="rId11" action="ppaction://hlinksldjump"/>
              </a:rPr>
              <a:t>►</a:t>
            </a:r>
            <a:endParaRPr lang="fr-FR" dirty="0" smtClean="0"/>
          </a:p>
        </p:txBody>
      </p:sp>
      <p:pic>
        <p:nvPicPr>
          <p:cNvPr id="15" name="Image 14">
            <a:extLst>
              <a:ext uri="{FF2B5EF4-FFF2-40B4-BE49-F238E27FC236}">
                <a16:creationId xmlns="" xmlns:xdr="http://schemas.openxmlformats.org/drawingml/2006/spreadsheetDrawing" xmlns:a16="http://schemas.microsoft.com/office/drawing/2014/main" xmlns:lc="http://schemas.openxmlformats.org/drawingml/2006/lockedCanvas" id="{00000000-0008-0000-0600-00000300000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657368" y="172255"/>
            <a:ext cx="1338000" cy="675110"/>
          </a:xfrm>
          <a:prstGeom prst="rect">
            <a:avLst/>
          </a:prstGeom>
          <a:ln>
            <a:solidFill>
              <a:sysClr val="windowText" lastClr="000000"/>
            </a:solidFill>
          </a:ln>
        </p:spPr>
      </p:pic>
      <p:sp>
        <p:nvSpPr>
          <p:cNvPr id="4" name="Parchemin vertical 3">
            <a:hlinkClick r:id="rId13" action="ppaction://hlinksldjump"/>
          </p:cNvPr>
          <p:cNvSpPr/>
          <p:nvPr/>
        </p:nvSpPr>
        <p:spPr>
          <a:xfrm>
            <a:off x="9226296" y="1905000"/>
            <a:ext cx="1965960" cy="1545336"/>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Partie</a:t>
            </a:r>
          </a:p>
          <a:p>
            <a:pPr algn="ctr"/>
            <a:r>
              <a:rPr lang="fr-FR" dirty="0" smtClean="0"/>
              <a:t>I</a:t>
            </a:r>
          </a:p>
          <a:p>
            <a:pPr algn="ctr"/>
            <a:r>
              <a:rPr lang="fr-FR" dirty="0" smtClean="0"/>
              <a:t>Présentation</a:t>
            </a:r>
            <a:endParaRPr lang="fr-FR" dirty="0"/>
          </a:p>
        </p:txBody>
      </p:sp>
      <p:sp>
        <p:nvSpPr>
          <p:cNvPr id="7" name="Parchemin horizontal 6"/>
          <p:cNvSpPr/>
          <p:nvPr/>
        </p:nvSpPr>
        <p:spPr>
          <a:xfrm>
            <a:off x="2697480" y="508329"/>
            <a:ext cx="2514600" cy="559265"/>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t>Partie II Exemple</a:t>
            </a:r>
          </a:p>
        </p:txBody>
      </p:sp>
    </p:spTree>
    <p:extLst>
      <p:ext uri="{BB962C8B-B14F-4D97-AF65-F5344CB8AC3E}">
        <p14:creationId xmlns:p14="http://schemas.microsoft.com/office/powerpoint/2010/main" val="3038262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a:t>
            </a:r>
            <a:r>
              <a:rPr lang="fr-FR" dirty="0" smtClean="0"/>
              <a:t>données :</a:t>
            </a:r>
            <a:br>
              <a:rPr lang="fr-FR" dirty="0" smtClean="0"/>
            </a:br>
            <a:r>
              <a:rPr lang="fr-FR" sz="2400" dirty="0"/>
              <a:t>Récupérer les données </a:t>
            </a:r>
            <a:r>
              <a:rPr lang="fr-FR" sz="2400" dirty="0" smtClean="0"/>
              <a:t>depuis le fichier Exploitation</a:t>
            </a:r>
            <a:endParaRPr lang="fr-FR" dirty="0"/>
          </a:p>
        </p:txBody>
      </p:sp>
      <p:sp>
        <p:nvSpPr>
          <p:cNvPr id="3" name="Espace réservé du contenu 2"/>
          <p:cNvSpPr>
            <a:spLocks noGrp="1"/>
          </p:cNvSpPr>
          <p:nvPr>
            <p:ph idx="1"/>
          </p:nvPr>
        </p:nvSpPr>
        <p:spPr>
          <a:xfrm>
            <a:off x="2589212" y="2133600"/>
            <a:ext cx="8915400" cy="1880616"/>
          </a:xfrm>
        </p:spPr>
        <p:txBody>
          <a:bodyPr/>
          <a:lstStyle/>
          <a:p>
            <a:pPr marL="0" indent="0">
              <a:buNone/>
            </a:pPr>
            <a:r>
              <a:rPr lang="fr-FR" dirty="0" smtClean="0"/>
              <a:t>Pour commencer, il faut récupérer l’ensemble des données du mois à facturer sur le fichier d’exploitation. Les données à récupérer se trouvent dans un onglet masqué.</a:t>
            </a:r>
          </a:p>
          <a:p>
            <a:pPr marL="0" indent="0">
              <a:buNone/>
            </a:pPr>
            <a:r>
              <a:rPr lang="fr-FR" dirty="0" smtClean="0"/>
              <a:t>Ouvrir le fichier d’exploitation, faire un clic droit sur n’importe quel onglet et cliquer sur afficher. Les différents onglets masqués apparaissent, il faut sélectionner la feuille : </a:t>
            </a:r>
            <a:r>
              <a:rPr lang="fr-FR" dirty="0" err="1" smtClean="0"/>
              <a:t>BDD_Exploitation</a:t>
            </a:r>
            <a:r>
              <a:rPr lang="fr-FR" dirty="0" smtClean="0"/>
              <a:t>   puis :</a:t>
            </a:r>
          </a:p>
        </p:txBody>
      </p:sp>
      <p:sp>
        <p:nvSpPr>
          <p:cNvPr id="4" name="Parchemin horizontal 3">
            <a:hlinkClick r:id="rId2" action="ppaction://hlinksldjump"/>
          </p:cNvPr>
          <p:cNvSpPr/>
          <p:nvPr/>
        </p:nvSpPr>
        <p:spPr>
          <a:xfrm>
            <a:off x="10680192" y="68644"/>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5" name="ZoneTexte 4"/>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pic>
        <p:nvPicPr>
          <p:cNvPr id="6" name="Image 5"/>
          <p:cNvPicPr>
            <a:picLocks noChangeAspect="1"/>
          </p:cNvPicPr>
          <p:nvPr/>
        </p:nvPicPr>
        <p:blipFill rotWithShape="1">
          <a:blip r:embed="rId3"/>
          <a:srcRect l="-267" t="-313" r="72763" b="313"/>
          <a:stretch/>
        </p:blipFill>
        <p:spPr>
          <a:xfrm>
            <a:off x="9267368" y="3864744"/>
            <a:ext cx="2825647" cy="2916000"/>
          </a:xfrm>
          <a:prstGeom prst="rect">
            <a:avLst/>
          </a:prstGeom>
          <a:ln>
            <a:solidFill>
              <a:schemeClr val="accent1"/>
            </a:solidFill>
          </a:ln>
        </p:spPr>
      </p:pic>
      <p:sp>
        <p:nvSpPr>
          <p:cNvPr id="8" name="Espace réservé du contenu 2"/>
          <p:cNvSpPr txBox="1">
            <a:spLocks/>
          </p:cNvSpPr>
          <p:nvPr/>
        </p:nvSpPr>
        <p:spPr>
          <a:xfrm>
            <a:off x="2589212" y="4206240"/>
            <a:ext cx="6678156" cy="242316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r>
              <a:rPr lang="fr-FR" dirty="0" smtClean="0"/>
              <a:t>Sélectionner les lignes entières souhaitées (dans l’exemple ci-contre, les lignes 2 à 15 sont sélectionnées)</a:t>
            </a:r>
          </a:p>
          <a:p>
            <a:pPr lvl="1"/>
            <a:r>
              <a:rPr lang="fr-FR" dirty="0" smtClean="0"/>
              <a:t>Copier la sélection (Ctrl + V)</a:t>
            </a:r>
          </a:p>
          <a:p>
            <a:pPr lvl="1"/>
            <a:r>
              <a:rPr lang="fr-FR" dirty="0" smtClean="0"/>
              <a:t>Se positionner dans l’onglet                                du fichier Facturation, dans la 1ere cellule vide de la colonne A.</a:t>
            </a:r>
          </a:p>
          <a:p>
            <a:pPr lvl="1"/>
            <a:r>
              <a:rPr lang="fr-FR" dirty="0" smtClean="0"/>
              <a:t>Coller les données en valeurs (Ctrl + Alt + V, puis </a:t>
            </a:r>
            <a:r>
              <a:rPr lang="fr-FR" u="sng" dirty="0" smtClean="0"/>
              <a:t>V</a:t>
            </a:r>
            <a:r>
              <a:rPr lang="fr-FR" dirty="0" smtClean="0"/>
              <a:t>aleurs)</a:t>
            </a:r>
          </a:p>
          <a:p>
            <a:pPr lvl="1"/>
            <a:endParaRPr lang="fr-FR" dirty="0" smtClean="0"/>
          </a:p>
        </p:txBody>
      </p:sp>
      <p:pic>
        <p:nvPicPr>
          <p:cNvPr id="10" name="Image 9"/>
          <p:cNvPicPr>
            <a:picLocks noChangeAspect="1"/>
          </p:cNvPicPr>
          <p:nvPr/>
        </p:nvPicPr>
        <p:blipFill>
          <a:blip r:embed="rId4"/>
          <a:stretch>
            <a:fillRect/>
          </a:stretch>
        </p:blipFill>
        <p:spPr>
          <a:xfrm>
            <a:off x="6285293" y="5241460"/>
            <a:ext cx="1504950" cy="257175"/>
          </a:xfrm>
          <a:prstGeom prst="rect">
            <a:avLst/>
          </a:prstGeom>
        </p:spPr>
      </p:pic>
    </p:spTree>
    <p:extLst>
      <p:ext uri="{BB962C8B-B14F-4D97-AF65-F5344CB8AC3E}">
        <p14:creationId xmlns:p14="http://schemas.microsoft.com/office/powerpoint/2010/main" val="1763071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données :</a:t>
            </a:r>
            <a:r>
              <a:rPr lang="fr-FR" dirty="0" smtClean="0"/>
              <a:t/>
            </a:r>
            <a:br>
              <a:rPr lang="fr-FR" dirty="0" smtClean="0"/>
            </a:br>
            <a:r>
              <a:rPr lang="fr-FR" sz="2400" dirty="0" smtClean="0"/>
              <a:t>Calculer les tarifs de chaque trajet</a:t>
            </a:r>
            <a:endParaRPr lang="fr-FR" dirty="0"/>
          </a:p>
        </p:txBody>
      </p:sp>
      <p:sp>
        <p:nvSpPr>
          <p:cNvPr id="3" name="Espace réservé du contenu 2"/>
          <p:cNvSpPr>
            <a:spLocks noGrp="1"/>
          </p:cNvSpPr>
          <p:nvPr>
            <p:ph idx="1"/>
          </p:nvPr>
        </p:nvSpPr>
        <p:spPr>
          <a:xfrm>
            <a:off x="2589212" y="2133600"/>
            <a:ext cx="8915400" cy="4724400"/>
          </a:xfrm>
        </p:spPr>
        <p:txBody>
          <a:bodyPr/>
          <a:lstStyle/>
          <a:p>
            <a:pPr marL="0" indent="0">
              <a:buNone/>
            </a:pPr>
            <a:r>
              <a:rPr lang="fr-FR" dirty="0" smtClean="0"/>
              <a:t>Les données récupérées sont collées dans les colonnes A à T. Une démarcation, sous la forme d’un trait noir sépare les données d’exploitation des données de facturation.</a:t>
            </a:r>
          </a:p>
          <a:p>
            <a:pPr marL="0" indent="0">
              <a:buNone/>
            </a:pPr>
            <a:r>
              <a:rPr lang="fr-FR" dirty="0" smtClean="0"/>
              <a:t>Pour les données de facturation, tout fonctionne via des formules qu’il faut dérouler dans les colonnes U à </a:t>
            </a:r>
            <a:r>
              <a:rPr lang="fr-FR" dirty="0" smtClean="0"/>
              <a:t>AF. </a:t>
            </a:r>
            <a:r>
              <a:rPr lang="fr-FR" dirty="0" smtClean="0"/>
              <a:t>La ligne 1 comprend en permanence une sauvegarde des formules nécessaires à la facturation.</a:t>
            </a:r>
          </a:p>
          <a:p>
            <a:pPr marL="0" indent="0">
              <a:buNone/>
            </a:pPr>
            <a:r>
              <a:rPr lang="fr-FR" dirty="0" smtClean="0"/>
              <a:t>Attention aux colonnes </a:t>
            </a:r>
            <a:r>
              <a:rPr lang="fr-FR" dirty="0" smtClean="0"/>
              <a:t>AG </a:t>
            </a:r>
            <a:r>
              <a:rPr lang="fr-FR" dirty="0" smtClean="0"/>
              <a:t>à </a:t>
            </a:r>
            <a:r>
              <a:rPr lang="fr-FR" dirty="0" smtClean="0"/>
              <a:t>AK </a:t>
            </a:r>
            <a:r>
              <a:rPr lang="fr-FR" dirty="0" smtClean="0"/>
              <a:t>qui doivent rester vides et qui seront complétés via l’enregistrement des factures d’achat de transport.</a:t>
            </a:r>
          </a:p>
          <a:p>
            <a:pPr marL="0" indent="0">
              <a:buNone/>
            </a:pPr>
            <a:endParaRPr lang="fr-FR" dirty="0" smtClean="0"/>
          </a:p>
        </p:txBody>
      </p:sp>
      <p:pic>
        <p:nvPicPr>
          <p:cNvPr id="6" name="Image 5"/>
          <p:cNvPicPr>
            <a:picLocks noChangeAspect="1"/>
          </p:cNvPicPr>
          <p:nvPr/>
        </p:nvPicPr>
        <p:blipFill>
          <a:blip r:embed="rId2"/>
          <a:stretch>
            <a:fillRect/>
          </a:stretch>
        </p:blipFill>
        <p:spPr>
          <a:xfrm>
            <a:off x="132000" y="4873666"/>
            <a:ext cx="12060000" cy="1984334"/>
          </a:xfrm>
          <a:prstGeom prst="rect">
            <a:avLst/>
          </a:prstGeom>
          <a:ln>
            <a:solidFill>
              <a:schemeClr val="accent1"/>
            </a:solidFill>
          </a:ln>
        </p:spPr>
      </p:pic>
      <p:pic>
        <p:nvPicPr>
          <p:cNvPr id="7" name="Image 6"/>
          <p:cNvPicPr>
            <a:picLocks noChangeAspect="1"/>
          </p:cNvPicPr>
          <p:nvPr/>
        </p:nvPicPr>
        <p:blipFill>
          <a:blip r:embed="rId3"/>
          <a:stretch>
            <a:fillRect/>
          </a:stretch>
        </p:blipFill>
        <p:spPr>
          <a:xfrm>
            <a:off x="5143500" y="4873667"/>
            <a:ext cx="6804000" cy="165501"/>
          </a:xfrm>
          <a:prstGeom prst="rect">
            <a:avLst/>
          </a:prstGeom>
          <a:ln>
            <a:solidFill>
              <a:schemeClr val="accent1"/>
            </a:solidFill>
          </a:ln>
        </p:spPr>
      </p:pic>
      <p:sp>
        <p:nvSpPr>
          <p:cNvPr id="8" name="Parchemin horizontal 7">
            <a:hlinkClick r:id="rId4"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9" name="ZoneTexte 8"/>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3723363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données :</a:t>
            </a:r>
            <a:r>
              <a:rPr lang="fr-FR" dirty="0" smtClean="0"/>
              <a:t/>
            </a:r>
            <a:br>
              <a:rPr lang="fr-FR" dirty="0" smtClean="0"/>
            </a:br>
            <a:r>
              <a:rPr lang="fr-FR" sz="2400" dirty="0" smtClean="0"/>
              <a:t>Enregistrer l’indice CNR moyen du mois</a:t>
            </a:r>
            <a:endParaRPr lang="fr-FR" dirty="0"/>
          </a:p>
        </p:txBody>
      </p:sp>
      <p:sp>
        <p:nvSpPr>
          <p:cNvPr id="3" name="Espace réservé du contenu 2"/>
          <p:cNvSpPr>
            <a:spLocks noGrp="1"/>
          </p:cNvSpPr>
          <p:nvPr>
            <p:ph idx="1"/>
          </p:nvPr>
        </p:nvSpPr>
        <p:spPr>
          <a:xfrm>
            <a:off x="2589212" y="2133600"/>
            <a:ext cx="8915400" cy="4724400"/>
          </a:xfrm>
        </p:spPr>
        <p:txBody>
          <a:bodyPr/>
          <a:lstStyle/>
          <a:p>
            <a:pPr marL="0" indent="0">
              <a:buNone/>
            </a:pPr>
            <a:r>
              <a:rPr lang="fr-FR" dirty="0" smtClean="0"/>
              <a:t>Récupérer l’indice moyen du mois sur le </a:t>
            </a:r>
            <a:r>
              <a:rPr lang="fr-FR" dirty="0"/>
              <a:t>site web du CNR : </a:t>
            </a:r>
            <a:r>
              <a:rPr lang="fr-FR" dirty="0">
                <a:hlinkClick r:id="rId2"/>
              </a:rPr>
              <a:t>http://www.cnr.fr/Indices-Statistiques/Espace-Gazole/Indicateurs-Gazole-France/Prix-CNR-gazole-cuve-moy.-</a:t>
            </a:r>
            <a:r>
              <a:rPr lang="fr-FR" dirty="0" smtClean="0">
                <a:hlinkClick r:id="rId2"/>
              </a:rPr>
              <a:t>mens#haut</a:t>
            </a:r>
            <a:endParaRPr lang="fr-FR" dirty="0" smtClean="0"/>
          </a:p>
          <a:p>
            <a:pPr marL="0" indent="0">
              <a:buNone/>
            </a:pPr>
            <a:r>
              <a:rPr lang="fr-FR" dirty="0" smtClean="0"/>
              <a:t>Sur ce site, on retrouve le tableau suivant :</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dirty="0" smtClean="0"/>
              <a:t>Récupérer la donnée correspondante et l’ajouter dans l’onglet                              en colonne D.</a:t>
            </a:r>
          </a:p>
          <a:p>
            <a:pPr marL="0" indent="0">
              <a:buNone/>
            </a:pPr>
            <a:endParaRPr lang="fr-FR" dirty="0"/>
          </a:p>
          <a:p>
            <a:pPr marL="0" indent="0">
              <a:buNone/>
            </a:pPr>
            <a:r>
              <a:rPr lang="fr-FR" dirty="0" smtClean="0"/>
              <a:t>Pour les trajets du mois d’Août, les PDF repris sont                                        calculés avec l’indice CNR moyen de Juillet.</a:t>
            </a:r>
          </a:p>
          <a:p>
            <a:pPr marL="0" indent="0">
              <a:buNone/>
            </a:pPr>
            <a:endParaRPr lang="fr-FR" dirty="0" smtClean="0"/>
          </a:p>
        </p:txBody>
      </p:sp>
      <p:pic>
        <p:nvPicPr>
          <p:cNvPr id="6" name="Image 5"/>
          <p:cNvPicPr>
            <a:picLocks noChangeAspect="1"/>
          </p:cNvPicPr>
          <p:nvPr/>
        </p:nvPicPr>
        <p:blipFill>
          <a:blip r:embed="rId3"/>
          <a:stretch>
            <a:fillRect/>
          </a:stretch>
        </p:blipFill>
        <p:spPr>
          <a:xfrm>
            <a:off x="714375" y="3538347"/>
            <a:ext cx="11477625" cy="1390650"/>
          </a:xfrm>
          <a:prstGeom prst="rect">
            <a:avLst/>
          </a:prstGeom>
          <a:ln>
            <a:solidFill>
              <a:schemeClr val="accent1"/>
            </a:solidFill>
          </a:ln>
        </p:spPr>
      </p:pic>
      <p:pic>
        <p:nvPicPr>
          <p:cNvPr id="7" name="Image 6"/>
          <p:cNvPicPr>
            <a:picLocks noChangeAspect="1"/>
          </p:cNvPicPr>
          <p:nvPr/>
        </p:nvPicPr>
        <p:blipFill>
          <a:blip r:embed="rId4"/>
          <a:stretch>
            <a:fillRect/>
          </a:stretch>
        </p:blipFill>
        <p:spPr>
          <a:xfrm>
            <a:off x="9811131" y="5139309"/>
            <a:ext cx="1609725" cy="304800"/>
          </a:xfrm>
          <a:prstGeom prst="rect">
            <a:avLst/>
          </a:prstGeom>
        </p:spPr>
      </p:pic>
      <p:pic>
        <p:nvPicPr>
          <p:cNvPr id="8" name="Image 7"/>
          <p:cNvPicPr>
            <a:picLocks noChangeAspect="1"/>
          </p:cNvPicPr>
          <p:nvPr/>
        </p:nvPicPr>
        <p:blipFill>
          <a:blip r:embed="rId5"/>
          <a:stretch>
            <a:fillRect/>
          </a:stretch>
        </p:blipFill>
        <p:spPr>
          <a:xfrm>
            <a:off x="8196000" y="5778000"/>
            <a:ext cx="3996000" cy="1080000"/>
          </a:xfrm>
          <a:prstGeom prst="rect">
            <a:avLst/>
          </a:prstGeom>
          <a:ln>
            <a:solidFill>
              <a:schemeClr val="accent1"/>
            </a:solidFill>
          </a:ln>
        </p:spPr>
      </p:pic>
      <p:sp>
        <p:nvSpPr>
          <p:cNvPr id="9" name="Parchemin horizontal 8">
            <a:hlinkClick r:id="rId6"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0" name="ZoneTexte 9"/>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3003472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données :</a:t>
            </a:r>
            <a:r>
              <a:rPr lang="fr-FR" dirty="0" smtClean="0"/>
              <a:t/>
            </a:r>
            <a:br>
              <a:rPr lang="fr-FR" dirty="0" smtClean="0"/>
            </a:br>
            <a:r>
              <a:rPr lang="fr-FR" sz="2400" dirty="0" smtClean="0"/>
              <a:t>Vérification des données</a:t>
            </a:r>
            <a:endParaRPr lang="fr-FR" dirty="0"/>
          </a:p>
        </p:txBody>
      </p:sp>
      <p:sp>
        <p:nvSpPr>
          <p:cNvPr id="3" name="Espace réservé du contenu 2"/>
          <p:cNvSpPr>
            <a:spLocks noGrp="1"/>
          </p:cNvSpPr>
          <p:nvPr>
            <p:ph idx="1"/>
          </p:nvPr>
        </p:nvSpPr>
        <p:spPr>
          <a:xfrm>
            <a:off x="2589212" y="2133600"/>
            <a:ext cx="8915400" cy="4724400"/>
          </a:xfrm>
        </p:spPr>
        <p:txBody>
          <a:bodyPr>
            <a:normAutofit/>
          </a:bodyPr>
          <a:lstStyle/>
          <a:p>
            <a:pPr marL="0" indent="0">
              <a:buNone/>
            </a:pPr>
            <a:r>
              <a:rPr lang="fr-FR" dirty="0" smtClean="0"/>
              <a:t>Il faut maintenant faire une vérification des données pour voir si l’ensemble des tournées sont correctement paramétrés.</a:t>
            </a:r>
          </a:p>
          <a:p>
            <a:pPr marL="0" indent="0">
              <a:buNone/>
            </a:pPr>
            <a:r>
              <a:rPr lang="fr-FR" dirty="0" smtClean="0"/>
              <a:t>Une façon simple de récupérer les nouvelles tournées est de filtrer sur la colonne </a:t>
            </a:r>
            <a:r>
              <a:rPr lang="fr-FR" dirty="0" smtClean="0"/>
              <a:t>AC </a:t>
            </a:r>
            <a:r>
              <a:rPr lang="fr-FR" dirty="0" smtClean="0"/>
              <a:t>« Client » avec </a:t>
            </a:r>
            <a:r>
              <a:rPr lang="fr-FR" dirty="0"/>
              <a:t>la valeur #</a:t>
            </a:r>
            <a:r>
              <a:rPr lang="fr-FR" dirty="0" smtClean="0"/>
              <a:t>N/A (s’il n’y en a pas, c’est que toutes les tournées sont déjà connues). Exemple ci-dessous :</a:t>
            </a:r>
          </a:p>
          <a:p>
            <a:pPr marL="0" indent="0">
              <a:buNone/>
            </a:pPr>
            <a:endParaRPr lang="fr-FR" dirty="0"/>
          </a:p>
          <a:p>
            <a:pPr marL="0" indent="0">
              <a:buNone/>
            </a:pPr>
            <a:endParaRPr lang="fr-FR" dirty="0" smtClean="0"/>
          </a:p>
          <a:p>
            <a:pPr marL="0" indent="0">
              <a:buNone/>
            </a:pPr>
            <a:endParaRPr lang="fr-FR" dirty="0"/>
          </a:p>
          <a:p>
            <a:pPr marL="0" indent="0">
              <a:buNone/>
            </a:pPr>
            <a:r>
              <a:rPr lang="fr-FR" dirty="0" smtClean="0"/>
              <a:t>Ces 3 tournées ne sont pas paramétrées dans l’onglet                                , c’est pourquoi aucun tarif ne remonte.</a:t>
            </a:r>
          </a:p>
          <a:p>
            <a:pPr marL="0" indent="0">
              <a:buNone/>
            </a:pPr>
            <a:r>
              <a:rPr lang="fr-FR" dirty="0" smtClean="0"/>
              <a:t>Les 2 « Nouvelles Tournées » sont à paramétrer, tandis que la tournée « Transport Exceptionnel » doit être renseignée manuellement, directement en écrasant les formules de l’onglet                          .</a:t>
            </a:r>
          </a:p>
          <a:p>
            <a:pPr marL="0" indent="0">
              <a:buNone/>
            </a:pPr>
            <a:endParaRPr lang="fr-FR" dirty="0" smtClean="0"/>
          </a:p>
        </p:txBody>
      </p:sp>
      <p:pic>
        <p:nvPicPr>
          <p:cNvPr id="6" name="Image 5"/>
          <p:cNvPicPr>
            <a:picLocks noChangeAspect="1"/>
          </p:cNvPicPr>
          <p:nvPr/>
        </p:nvPicPr>
        <p:blipFill>
          <a:blip r:embed="rId2"/>
          <a:stretch>
            <a:fillRect/>
          </a:stretch>
        </p:blipFill>
        <p:spPr>
          <a:xfrm>
            <a:off x="132000" y="3789432"/>
            <a:ext cx="12060000" cy="1140687"/>
          </a:xfrm>
          <a:prstGeom prst="rect">
            <a:avLst/>
          </a:prstGeom>
          <a:ln>
            <a:solidFill>
              <a:schemeClr val="accent1"/>
            </a:solidFill>
          </a:ln>
        </p:spPr>
      </p:pic>
      <p:pic>
        <p:nvPicPr>
          <p:cNvPr id="7" name="Image 6"/>
          <p:cNvPicPr>
            <a:picLocks noChangeAspect="1"/>
          </p:cNvPicPr>
          <p:nvPr/>
        </p:nvPicPr>
        <p:blipFill>
          <a:blip r:embed="rId3"/>
          <a:stretch>
            <a:fillRect/>
          </a:stretch>
        </p:blipFill>
        <p:spPr>
          <a:xfrm>
            <a:off x="8759761" y="5034513"/>
            <a:ext cx="1914525" cy="266700"/>
          </a:xfrm>
          <a:prstGeom prst="rect">
            <a:avLst/>
          </a:prstGeom>
        </p:spPr>
      </p:pic>
      <p:pic>
        <p:nvPicPr>
          <p:cNvPr id="8" name="Image 7"/>
          <p:cNvPicPr>
            <a:picLocks noChangeAspect="1"/>
          </p:cNvPicPr>
          <p:nvPr/>
        </p:nvPicPr>
        <p:blipFill>
          <a:blip r:embed="rId4"/>
          <a:stretch>
            <a:fillRect/>
          </a:stretch>
        </p:blipFill>
        <p:spPr>
          <a:xfrm>
            <a:off x="6376733" y="6247300"/>
            <a:ext cx="1504950" cy="257175"/>
          </a:xfrm>
          <a:prstGeom prst="rect">
            <a:avLst/>
          </a:prstGeom>
        </p:spPr>
      </p:pic>
      <p:sp>
        <p:nvSpPr>
          <p:cNvPr id="9" name="Parchemin horizontal 8">
            <a:hlinkClick r:id="rId5"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0" name="ZoneTexte 9"/>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80641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a:r>
            <a:br>
              <a:rPr lang="fr-FR" dirty="0"/>
            </a:br>
            <a:r>
              <a:rPr lang="fr-FR" dirty="0"/>
              <a:t>Sommaire</a:t>
            </a:r>
          </a:p>
        </p:txBody>
      </p:sp>
      <p:sp>
        <p:nvSpPr>
          <p:cNvPr id="3" name="Espace réservé du contenu 2"/>
          <p:cNvSpPr>
            <a:spLocks noGrp="1"/>
          </p:cNvSpPr>
          <p:nvPr>
            <p:ph idx="1"/>
          </p:nvPr>
        </p:nvSpPr>
        <p:spPr>
          <a:xfrm>
            <a:off x="2589212" y="2133600"/>
            <a:ext cx="8915400" cy="4724400"/>
          </a:xfrm>
        </p:spPr>
        <p:txBody>
          <a:bodyPr>
            <a:normAutofit fontScale="77500" lnSpcReduction="20000"/>
          </a:bodyPr>
          <a:lstStyle/>
          <a:p>
            <a:r>
              <a:rPr lang="fr-FR" dirty="0">
                <a:solidFill>
                  <a:schemeClr val="tx1"/>
                </a:solidFill>
              </a:rPr>
              <a:t>Présentation générale des </a:t>
            </a:r>
            <a:r>
              <a:rPr lang="fr-FR" dirty="0" smtClean="0">
                <a:solidFill>
                  <a:schemeClr val="tx1"/>
                </a:solidFill>
              </a:rPr>
              <a:t>fonctions </a:t>
            </a:r>
            <a:r>
              <a:rPr lang="fr-FR" dirty="0" smtClean="0">
                <a:hlinkClick r:id="rId2" action="ppaction://hlinksldjump"/>
              </a:rPr>
              <a:t>►</a:t>
            </a:r>
            <a:endParaRPr lang="fr-FR" dirty="0" smtClean="0"/>
          </a:p>
          <a:p>
            <a:r>
              <a:rPr lang="fr-FR" dirty="0" smtClean="0">
                <a:solidFill>
                  <a:schemeClr val="tx1"/>
                </a:solidFill>
              </a:rPr>
              <a:t>Lexique</a:t>
            </a:r>
            <a:r>
              <a:rPr lang="fr-FR" dirty="0">
                <a:solidFill>
                  <a:schemeClr val="tx1"/>
                </a:solidFill>
              </a:rPr>
              <a:t> </a:t>
            </a:r>
            <a:r>
              <a:rPr lang="fr-FR" dirty="0" smtClean="0">
                <a:hlinkClick r:id="rId3" action="ppaction://hlinksldjump"/>
              </a:rPr>
              <a:t>►</a:t>
            </a:r>
            <a:endParaRPr lang="fr-FR" dirty="0">
              <a:solidFill>
                <a:schemeClr val="tx1"/>
              </a:solidFill>
            </a:endParaRPr>
          </a:p>
          <a:p>
            <a:r>
              <a:rPr lang="fr-FR" dirty="0" smtClean="0"/>
              <a:t>Fonctionnement :</a:t>
            </a:r>
          </a:p>
          <a:p>
            <a:pPr lvl="1"/>
            <a:r>
              <a:rPr lang="fr-FR" dirty="0" smtClean="0"/>
              <a:t>Récupérer les données en début de mois </a:t>
            </a:r>
            <a:r>
              <a:rPr lang="fr-FR" dirty="0">
                <a:hlinkClick r:id="rId4" action="ppaction://hlinksldjump"/>
              </a:rPr>
              <a:t>►</a:t>
            </a:r>
            <a:endParaRPr lang="fr-FR" dirty="0" smtClean="0"/>
          </a:p>
          <a:p>
            <a:pPr lvl="1"/>
            <a:r>
              <a:rPr lang="fr-FR" dirty="0" smtClean="0"/>
              <a:t>Contenu </a:t>
            </a:r>
            <a:r>
              <a:rPr lang="fr-FR" dirty="0"/>
              <a:t>du fichier </a:t>
            </a:r>
            <a:r>
              <a:rPr lang="fr-FR" dirty="0" smtClean="0"/>
              <a:t>Excel </a:t>
            </a:r>
            <a:r>
              <a:rPr lang="fr-FR" dirty="0">
                <a:hlinkClick r:id="rId5" action="ppaction://hlinksldjump"/>
              </a:rPr>
              <a:t>►</a:t>
            </a:r>
            <a:endParaRPr lang="fr-FR" dirty="0" smtClean="0"/>
          </a:p>
          <a:p>
            <a:r>
              <a:rPr lang="fr-FR" dirty="0" smtClean="0"/>
              <a:t>Détail de chaque onglet :</a:t>
            </a:r>
          </a:p>
          <a:p>
            <a:pPr lvl="1"/>
            <a:r>
              <a:rPr lang="fr-FR" dirty="0" smtClean="0"/>
              <a:t>Début de mois </a:t>
            </a:r>
          </a:p>
          <a:p>
            <a:pPr lvl="2"/>
            <a:r>
              <a:rPr lang="fr-FR" dirty="0" smtClean="0"/>
              <a:t>BaseDeDonnees Exploitation </a:t>
            </a:r>
            <a:r>
              <a:rPr lang="fr-FR" dirty="0" smtClean="0">
                <a:hlinkClick r:id="rId6" action="ppaction://hlinksldjump"/>
              </a:rPr>
              <a:t>►</a:t>
            </a:r>
            <a:endParaRPr lang="fr-FR" dirty="0" smtClean="0"/>
          </a:p>
          <a:p>
            <a:pPr lvl="2"/>
            <a:r>
              <a:rPr lang="fr-FR" dirty="0" smtClean="0"/>
              <a:t>SAP</a:t>
            </a:r>
            <a:r>
              <a:rPr lang="fr-FR" dirty="0"/>
              <a:t> </a:t>
            </a:r>
            <a:r>
              <a:rPr lang="fr-FR" dirty="0" smtClean="0">
                <a:hlinkClick r:id="rId7" action="ppaction://hlinksldjump"/>
              </a:rPr>
              <a:t>►</a:t>
            </a:r>
            <a:endParaRPr lang="fr-FR" dirty="0" smtClean="0"/>
          </a:p>
          <a:p>
            <a:pPr lvl="2"/>
            <a:r>
              <a:rPr lang="fr-FR" dirty="0" smtClean="0"/>
              <a:t>BaseDeDonnees Facture </a:t>
            </a:r>
            <a:r>
              <a:rPr lang="fr-FR" dirty="0" smtClean="0">
                <a:hlinkClick r:id="rId8" action="ppaction://hlinksldjump"/>
              </a:rPr>
              <a:t>►</a:t>
            </a:r>
            <a:endParaRPr lang="fr-FR" dirty="0" smtClean="0"/>
          </a:p>
          <a:p>
            <a:pPr lvl="1"/>
            <a:r>
              <a:rPr lang="fr-FR" dirty="0" smtClean="0"/>
              <a:t>Paramétrage :</a:t>
            </a:r>
          </a:p>
          <a:p>
            <a:pPr lvl="2"/>
            <a:r>
              <a:rPr lang="fr-FR" dirty="0" smtClean="0"/>
              <a:t>Tournée </a:t>
            </a:r>
            <a:r>
              <a:rPr lang="fr-FR" dirty="0">
                <a:hlinkClick r:id="rId9" action="ppaction://hlinksldjump"/>
              </a:rPr>
              <a:t>►</a:t>
            </a:r>
            <a:endParaRPr lang="fr-FR" dirty="0" smtClean="0"/>
          </a:p>
          <a:p>
            <a:pPr lvl="2"/>
            <a:r>
              <a:rPr lang="fr-FR" dirty="0" smtClean="0"/>
              <a:t>Pied De Facture </a:t>
            </a:r>
            <a:r>
              <a:rPr lang="fr-FR" dirty="0">
                <a:hlinkClick r:id="rId10" action="ppaction://hlinksldjump"/>
              </a:rPr>
              <a:t>►</a:t>
            </a:r>
            <a:endParaRPr lang="fr-FR" dirty="0" smtClean="0"/>
          </a:p>
          <a:p>
            <a:pPr lvl="1"/>
            <a:r>
              <a:rPr lang="fr-FR" dirty="0" smtClean="0"/>
              <a:t>Facturation :</a:t>
            </a:r>
          </a:p>
          <a:p>
            <a:pPr lvl="2"/>
            <a:r>
              <a:rPr lang="fr-FR" dirty="0" smtClean="0"/>
              <a:t>Détail Facturation </a:t>
            </a:r>
            <a:r>
              <a:rPr lang="fr-FR" dirty="0">
                <a:hlinkClick r:id="rId11" action="ppaction://hlinksldjump"/>
              </a:rPr>
              <a:t>►</a:t>
            </a:r>
            <a:endParaRPr lang="fr-FR" dirty="0" smtClean="0"/>
          </a:p>
          <a:p>
            <a:pPr lvl="2"/>
            <a:r>
              <a:rPr lang="fr-FR" dirty="0" smtClean="0"/>
              <a:t>Réception de Facture </a:t>
            </a:r>
            <a:r>
              <a:rPr lang="fr-FR" dirty="0" smtClean="0">
                <a:hlinkClick r:id="rId12" action="ppaction://hlinksldjump"/>
              </a:rPr>
              <a:t>►</a:t>
            </a:r>
            <a:endParaRPr lang="fr-FR" dirty="0" smtClean="0"/>
          </a:p>
          <a:p>
            <a:pPr lvl="1"/>
            <a:r>
              <a:rPr lang="fr-FR" dirty="0" smtClean="0"/>
              <a:t>Stats</a:t>
            </a:r>
            <a:r>
              <a:rPr lang="fr-FR" dirty="0" smtClean="0">
                <a:solidFill>
                  <a:schemeClr val="tx1"/>
                </a:solidFill>
              </a:rPr>
              <a:t> </a:t>
            </a:r>
            <a:r>
              <a:rPr lang="fr-FR" dirty="0">
                <a:hlinkClick r:id="rId13" action="ppaction://hlinksldjump"/>
              </a:rPr>
              <a:t>►</a:t>
            </a:r>
            <a:endParaRPr lang="fr-FR" dirty="0" smtClean="0"/>
          </a:p>
        </p:txBody>
      </p:sp>
      <p:pic>
        <p:nvPicPr>
          <p:cNvPr id="15" name="Image 14">
            <a:extLst>
              <a:ext uri="{FF2B5EF4-FFF2-40B4-BE49-F238E27FC236}">
                <a16:creationId xmlns="" xmlns:xdr="http://schemas.openxmlformats.org/drawingml/2006/spreadsheetDrawing" xmlns:a16="http://schemas.microsoft.com/office/drawing/2014/main" xmlns:lc="http://schemas.openxmlformats.org/drawingml/2006/lockedCanvas" id="{00000000-0008-0000-0600-000003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657368" y="172255"/>
            <a:ext cx="1338000" cy="675110"/>
          </a:xfrm>
          <a:prstGeom prst="rect">
            <a:avLst/>
          </a:prstGeom>
          <a:ln>
            <a:solidFill>
              <a:sysClr val="windowText" lastClr="000000"/>
            </a:solidFill>
          </a:ln>
        </p:spPr>
      </p:pic>
      <p:sp>
        <p:nvSpPr>
          <p:cNvPr id="6" name="Parchemin vertical 5">
            <a:hlinkClick r:id="rId15" action="ppaction://hlinksldjump"/>
          </p:cNvPr>
          <p:cNvSpPr/>
          <p:nvPr/>
        </p:nvSpPr>
        <p:spPr>
          <a:xfrm>
            <a:off x="9226296" y="4381500"/>
            <a:ext cx="1965960" cy="1545336"/>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Partie</a:t>
            </a:r>
          </a:p>
          <a:p>
            <a:pPr algn="ctr"/>
            <a:r>
              <a:rPr lang="fr-FR" dirty="0" smtClean="0"/>
              <a:t>II</a:t>
            </a:r>
          </a:p>
          <a:p>
            <a:pPr algn="ctr"/>
            <a:r>
              <a:rPr lang="fr-FR" dirty="0" smtClean="0"/>
              <a:t>Exemple</a:t>
            </a:r>
            <a:endParaRPr lang="fr-FR" dirty="0"/>
          </a:p>
        </p:txBody>
      </p:sp>
      <p:sp>
        <p:nvSpPr>
          <p:cNvPr id="5" name="Parchemin horizontal 4"/>
          <p:cNvSpPr/>
          <p:nvPr/>
        </p:nvSpPr>
        <p:spPr>
          <a:xfrm>
            <a:off x="2697480" y="508329"/>
            <a:ext cx="2514600" cy="559265"/>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t>Partie I Présentation</a:t>
            </a:r>
          </a:p>
        </p:txBody>
      </p:sp>
    </p:spTree>
    <p:extLst>
      <p:ext uri="{BB962C8B-B14F-4D97-AF65-F5344CB8AC3E}">
        <p14:creationId xmlns:p14="http://schemas.microsoft.com/office/powerpoint/2010/main" val="285900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données :</a:t>
            </a:r>
            <a:r>
              <a:rPr lang="fr-FR" dirty="0" smtClean="0"/>
              <a:t/>
            </a:r>
            <a:br>
              <a:rPr lang="fr-FR" dirty="0" smtClean="0"/>
            </a:br>
            <a:r>
              <a:rPr lang="fr-FR" sz="2400" dirty="0" smtClean="0"/>
              <a:t>Enregistrement du paramétrage des nouvelles tournées</a:t>
            </a:r>
            <a:endParaRPr lang="fr-FR" dirty="0"/>
          </a:p>
        </p:txBody>
      </p:sp>
      <p:sp>
        <p:nvSpPr>
          <p:cNvPr id="3" name="Espace réservé du contenu 2"/>
          <p:cNvSpPr>
            <a:spLocks noGrp="1"/>
          </p:cNvSpPr>
          <p:nvPr>
            <p:ph idx="1"/>
          </p:nvPr>
        </p:nvSpPr>
        <p:spPr>
          <a:xfrm>
            <a:off x="2589212" y="2133600"/>
            <a:ext cx="8915400" cy="4724400"/>
          </a:xfrm>
        </p:spPr>
        <p:txBody>
          <a:bodyPr/>
          <a:lstStyle/>
          <a:p>
            <a:pPr marL="0" indent="0">
              <a:buNone/>
            </a:pPr>
            <a:r>
              <a:rPr lang="fr-FR" dirty="0" smtClean="0"/>
              <a:t>Ajout des informations des 2 nouvelles tournées dans l’onglet                              . </a:t>
            </a:r>
          </a:p>
          <a:p>
            <a:pPr marL="0" indent="0">
              <a:buNone/>
            </a:pPr>
            <a:endParaRPr lang="fr-FR" dirty="0"/>
          </a:p>
          <a:p>
            <a:pPr marL="0" indent="0">
              <a:buNone/>
            </a:pPr>
            <a:endParaRPr lang="fr-FR" dirty="0"/>
          </a:p>
          <a:p>
            <a:pPr marL="0" indent="0">
              <a:buNone/>
            </a:pPr>
            <a:r>
              <a:rPr lang="fr-FR" dirty="0" smtClean="0"/>
              <a:t>Les tarifs remontent selon les véhicules sélectionnées dans les colonnes Q et R.  </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dirty="0" smtClean="0"/>
              <a:t>Sur les 2 lignes           , les véhicules sont modifiés : </a:t>
            </a:r>
          </a:p>
          <a:p>
            <a:pPr lvl="1"/>
            <a:r>
              <a:rPr lang="fr-FR" dirty="0" smtClean="0"/>
              <a:t>Ajout de la remorque sur la tournée « Solo »</a:t>
            </a:r>
          </a:p>
          <a:p>
            <a:pPr lvl="1"/>
            <a:r>
              <a:rPr lang="fr-FR" dirty="0" smtClean="0"/>
              <a:t>Suppression de la remorque sur la tournée « Camion Remorque »</a:t>
            </a:r>
          </a:p>
          <a:p>
            <a:pPr marL="57150" indent="0">
              <a:buNone/>
            </a:pPr>
            <a:r>
              <a:rPr lang="fr-FR" dirty="0" smtClean="0"/>
              <a:t>Il n’y a pas de tarif sur ces nouvelles combinaisons, donc un 0€ remonte.</a:t>
            </a:r>
          </a:p>
          <a:p>
            <a:pPr marL="0" indent="0">
              <a:buNone/>
            </a:pPr>
            <a:endParaRPr lang="fr-FR" dirty="0"/>
          </a:p>
        </p:txBody>
      </p:sp>
      <p:pic>
        <p:nvPicPr>
          <p:cNvPr id="6" name="Image 5"/>
          <p:cNvPicPr>
            <a:picLocks noChangeAspect="1"/>
          </p:cNvPicPr>
          <p:nvPr/>
        </p:nvPicPr>
        <p:blipFill rotWithShape="1">
          <a:blip r:embed="rId2"/>
          <a:srcRect t="1598" b="-1"/>
          <a:stretch/>
        </p:blipFill>
        <p:spPr>
          <a:xfrm>
            <a:off x="133460" y="3940683"/>
            <a:ext cx="12060000" cy="949744"/>
          </a:xfrm>
          <a:prstGeom prst="rect">
            <a:avLst/>
          </a:prstGeom>
          <a:ln>
            <a:solidFill>
              <a:schemeClr val="accent1"/>
            </a:solidFill>
          </a:ln>
        </p:spPr>
      </p:pic>
      <p:pic>
        <p:nvPicPr>
          <p:cNvPr id="7" name="Image 6"/>
          <p:cNvPicPr>
            <a:picLocks noChangeAspect="1"/>
          </p:cNvPicPr>
          <p:nvPr/>
        </p:nvPicPr>
        <p:blipFill>
          <a:blip r:embed="rId3"/>
          <a:stretch>
            <a:fillRect/>
          </a:stretch>
        </p:blipFill>
        <p:spPr>
          <a:xfrm>
            <a:off x="2589212" y="2515190"/>
            <a:ext cx="8906553" cy="864000"/>
          </a:xfrm>
          <a:prstGeom prst="rect">
            <a:avLst/>
          </a:prstGeom>
          <a:ln>
            <a:solidFill>
              <a:schemeClr val="accent1"/>
            </a:solidFill>
          </a:ln>
        </p:spPr>
      </p:pic>
      <p:pic>
        <p:nvPicPr>
          <p:cNvPr id="8" name="Image 7"/>
          <p:cNvPicPr>
            <a:picLocks noChangeAspect="1"/>
          </p:cNvPicPr>
          <p:nvPr/>
        </p:nvPicPr>
        <p:blipFill>
          <a:blip r:embed="rId4"/>
          <a:stretch>
            <a:fillRect/>
          </a:stretch>
        </p:blipFill>
        <p:spPr>
          <a:xfrm>
            <a:off x="9424035" y="2193870"/>
            <a:ext cx="1914525" cy="266700"/>
          </a:xfrm>
          <a:prstGeom prst="rect">
            <a:avLst/>
          </a:prstGeom>
        </p:spPr>
      </p:pic>
      <p:pic>
        <p:nvPicPr>
          <p:cNvPr id="10" name="Image 9"/>
          <p:cNvPicPr>
            <a:picLocks noChangeAspect="1"/>
          </p:cNvPicPr>
          <p:nvPr/>
        </p:nvPicPr>
        <p:blipFill rotWithShape="1">
          <a:blip r:embed="rId5"/>
          <a:srcRect l="410" t="4908" r="61004" b="1"/>
          <a:stretch/>
        </p:blipFill>
        <p:spPr>
          <a:xfrm>
            <a:off x="128016" y="3785616"/>
            <a:ext cx="4672584" cy="166884"/>
          </a:xfrm>
          <a:prstGeom prst="rect">
            <a:avLst/>
          </a:prstGeom>
          <a:ln>
            <a:solidFill>
              <a:schemeClr val="accent1"/>
            </a:solidFill>
          </a:ln>
        </p:spPr>
      </p:pic>
      <p:pic>
        <p:nvPicPr>
          <p:cNvPr id="9" name="Image 8"/>
          <p:cNvPicPr>
            <a:picLocks noChangeAspect="1"/>
          </p:cNvPicPr>
          <p:nvPr/>
        </p:nvPicPr>
        <p:blipFill>
          <a:blip r:embed="rId6"/>
          <a:stretch>
            <a:fillRect/>
          </a:stretch>
        </p:blipFill>
        <p:spPr>
          <a:xfrm>
            <a:off x="3463290" y="3759772"/>
            <a:ext cx="419100" cy="190500"/>
          </a:xfrm>
          <a:prstGeom prst="rect">
            <a:avLst/>
          </a:prstGeom>
          <a:ln>
            <a:solidFill>
              <a:schemeClr val="accent1"/>
            </a:solidFill>
          </a:ln>
        </p:spPr>
      </p:pic>
      <p:pic>
        <p:nvPicPr>
          <p:cNvPr id="11" name="Image 10"/>
          <p:cNvPicPr>
            <a:picLocks noChangeAspect="1"/>
          </p:cNvPicPr>
          <p:nvPr/>
        </p:nvPicPr>
        <p:blipFill>
          <a:blip r:embed="rId7"/>
          <a:stretch>
            <a:fillRect/>
          </a:stretch>
        </p:blipFill>
        <p:spPr>
          <a:xfrm>
            <a:off x="132000" y="4912877"/>
            <a:ext cx="12060000" cy="375724"/>
          </a:xfrm>
          <a:prstGeom prst="rect">
            <a:avLst/>
          </a:prstGeom>
          <a:ln>
            <a:solidFill>
              <a:schemeClr val="accent1"/>
            </a:solidFill>
          </a:ln>
        </p:spPr>
      </p:pic>
      <p:sp>
        <p:nvSpPr>
          <p:cNvPr id="12" name="Rectangle 11"/>
          <p:cNvSpPr/>
          <p:nvPr/>
        </p:nvSpPr>
        <p:spPr>
          <a:xfrm>
            <a:off x="128017" y="4913704"/>
            <a:ext cx="905256" cy="374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Test</a:t>
            </a:r>
            <a:endParaRPr lang="fr-FR" dirty="0"/>
          </a:p>
        </p:txBody>
      </p:sp>
      <p:sp>
        <p:nvSpPr>
          <p:cNvPr id="13" name="Rectangle 12"/>
          <p:cNvSpPr/>
          <p:nvPr/>
        </p:nvSpPr>
        <p:spPr>
          <a:xfrm>
            <a:off x="4312921" y="5407472"/>
            <a:ext cx="597407" cy="243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Test</a:t>
            </a:r>
            <a:endParaRPr lang="fr-FR" dirty="0"/>
          </a:p>
        </p:txBody>
      </p:sp>
      <p:pic>
        <p:nvPicPr>
          <p:cNvPr id="14" name="Image 13"/>
          <p:cNvPicPr>
            <a:picLocks noChangeAspect="1"/>
          </p:cNvPicPr>
          <p:nvPr/>
        </p:nvPicPr>
        <p:blipFill>
          <a:blip r:embed="rId8"/>
          <a:stretch>
            <a:fillRect/>
          </a:stretch>
        </p:blipFill>
        <p:spPr>
          <a:xfrm>
            <a:off x="5093208" y="3778442"/>
            <a:ext cx="6840000" cy="166377"/>
          </a:xfrm>
          <a:prstGeom prst="rect">
            <a:avLst/>
          </a:prstGeom>
          <a:ln>
            <a:solidFill>
              <a:schemeClr val="accent1"/>
            </a:solidFill>
          </a:ln>
        </p:spPr>
      </p:pic>
      <p:sp>
        <p:nvSpPr>
          <p:cNvPr id="15" name="Parchemin horizontal 14">
            <a:hlinkClick r:id="rId9"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6" name="ZoneTexte 15"/>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1436954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Récupération des données :</a:t>
            </a:r>
            <a:r>
              <a:rPr lang="fr-FR" dirty="0" smtClean="0"/>
              <a:t/>
            </a:r>
            <a:br>
              <a:rPr lang="fr-FR" dirty="0" smtClean="0"/>
            </a:br>
            <a:r>
              <a:rPr lang="fr-FR" sz="2400" dirty="0"/>
              <a:t>Enregistrer </a:t>
            </a:r>
            <a:r>
              <a:rPr lang="fr-FR" sz="2400" dirty="0" smtClean="0"/>
              <a:t>manuellement un transport exceptionnel</a:t>
            </a:r>
            <a:endParaRPr lang="fr-FR" dirty="0"/>
          </a:p>
        </p:txBody>
      </p:sp>
      <p:sp>
        <p:nvSpPr>
          <p:cNvPr id="3" name="Espace réservé du contenu 2"/>
          <p:cNvSpPr>
            <a:spLocks noGrp="1"/>
          </p:cNvSpPr>
          <p:nvPr>
            <p:ph idx="1"/>
          </p:nvPr>
        </p:nvSpPr>
        <p:spPr>
          <a:xfrm>
            <a:off x="2589212" y="2020824"/>
            <a:ext cx="8915400" cy="4837176"/>
          </a:xfrm>
        </p:spPr>
        <p:txBody>
          <a:bodyPr/>
          <a:lstStyle/>
          <a:p>
            <a:pPr marL="0" indent="0">
              <a:buNone/>
            </a:pPr>
            <a:r>
              <a:rPr lang="fr-FR" dirty="0" smtClean="0"/>
              <a:t>Avant d’enregistrer les tarifs d’un transport exceptionnel, il faut se renseigner pour savoir précisément de quoi il s’agit. Soit l’exploitant a bien renseigner l’ensemble des informations dans la cellule « Commentaire », soit il faut directement lui demander ces informations et les noter dans cette cellule.</a:t>
            </a:r>
          </a:p>
          <a:p>
            <a:pPr marL="0" indent="0">
              <a:buNone/>
            </a:pPr>
            <a:r>
              <a:rPr lang="fr-FR" dirty="0" smtClean="0"/>
              <a:t>Les commentaires sont possibles en colonnes H et L. </a:t>
            </a:r>
          </a:p>
          <a:p>
            <a:pPr marL="0" indent="0">
              <a:buNone/>
            </a:pPr>
            <a:r>
              <a:rPr lang="fr-FR" dirty="0" smtClean="0"/>
              <a:t>Pour l’exemple :</a:t>
            </a:r>
          </a:p>
          <a:p>
            <a:pPr marL="0" indent="0">
              <a:buNone/>
            </a:pPr>
            <a:endParaRPr lang="fr-FR" sz="1400" dirty="0" smtClean="0"/>
          </a:p>
          <a:p>
            <a:pPr marL="0" indent="0">
              <a:buNone/>
            </a:pPr>
            <a:r>
              <a:rPr lang="fr-FR" dirty="0" smtClean="0"/>
              <a:t>Ici, nous avons les informations nécessaires pour mettre un tarif à ce transport. </a:t>
            </a:r>
          </a:p>
          <a:p>
            <a:pPr marL="0" indent="0">
              <a:buNone/>
            </a:pPr>
            <a:r>
              <a:rPr lang="fr-FR" dirty="0" smtClean="0"/>
              <a:t>Il faut rajouter le tarif de base du trajet en colonne U si c’est de l’interne (colonnes </a:t>
            </a:r>
            <a:r>
              <a:rPr lang="fr-FR" dirty="0" smtClean="0"/>
              <a:t>W </a:t>
            </a:r>
            <a:r>
              <a:rPr lang="fr-FR" dirty="0" smtClean="0"/>
              <a:t>et </a:t>
            </a:r>
            <a:r>
              <a:rPr lang="fr-FR" dirty="0" smtClean="0"/>
              <a:t>AA </a:t>
            </a:r>
            <a:r>
              <a:rPr lang="fr-FR" dirty="0" smtClean="0"/>
              <a:t>si externe), puis le client à facturer en colonne </a:t>
            </a:r>
            <a:r>
              <a:rPr lang="fr-FR" dirty="0" smtClean="0"/>
              <a:t>AC. </a:t>
            </a:r>
            <a:r>
              <a:rPr lang="fr-FR" dirty="0" smtClean="0"/>
              <a:t>Ecrire directement en remplacement des formules dans ces cellules :</a:t>
            </a:r>
          </a:p>
          <a:p>
            <a:pPr marL="0" indent="0">
              <a:buNone/>
            </a:pPr>
            <a:endParaRPr lang="fr-FR" dirty="0" smtClean="0"/>
          </a:p>
        </p:txBody>
      </p:sp>
      <p:pic>
        <p:nvPicPr>
          <p:cNvPr id="6" name="Image 5"/>
          <p:cNvPicPr>
            <a:picLocks noChangeAspect="1"/>
          </p:cNvPicPr>
          <p:nvPr/>
        </p:nvPicPr>
        <p:blipFill>
          <a:blip r:embed="rId2"/>
          <a:stretch>
            <a:fillRect/>
          </a:stretch>
        </p:blipFill>
        <p:spPr>
          <a:xfrm>
            <a:off x="4956174" y="3704653"/>
            <a:ext cx="4181475" cy="161925"/>
          </a:xfrm>
          <a:prstGeom prst="rect">
            <a:avLst/>
          </a:prstGeom>
          <a:ln>
            <a:solidFill>
              <a:schemeClr val="accent1"/>
            </a:solidFill>
          </a:ln>
        </p:spPr>
      </p:pic>
      <p:pic>
        <p:nvPicPr>
          <p:cNvPr id="8" name="Image 7"/>
          <p:cNvPicPr>
            <a:picLocks noChangeAspect="1"/>
          </p:cNvPicPr>
          <p:nvPr/>
        </p:nvPicPr>
        <p:blipFill>
          <a:blip r:embed="rId3"/>
          <a:stretch>
            <a:fillRect/>
          </a:stretch>
        </p:blipFill>
        <p:spPr>
          <a:xfrm>
            <a:off x="4956174" y="3927157"/>
            <a:ext cx="5838825" cy="180975"/>
          </a:xfrm>
          <a:prstGeom prst="rect">
            <a:avLst/>
          </a:prstGeom>
          <a:ln>
            <a:solidFill>
              <a:schemeClr val="accent1"/>
            </a:solidFill>
          </a:ln>
        </p:spPr>
      </p:pic>
      <p:pic>
        <p:nvPicPr>
          <p:cNvPr id="12" name="Image 11"/>
          <p:cNvPicPr>
            <a:picLocks noChangeAspect="1"/>
          </p:cNvPicPr>
          <p:nvPr/>
        </p:nvPicPr>
        <p:blipFill>
          <a:blip r:embed="rId4"/>
          <a:stretch>
            <a:fillRect/>
          </a:stretch>
        </p:blipFill>
        <p:spPr>
          <a:xfrm>
            <a:off x="1066800" y="5956554"/>
            <a:ext cx="11125200" cy="904875"/>
          </a:xfrm>
          <a:prstGeom prst="rect">
            <a:avLst/>
          </a:prstGeom>
          <a:ln>
            <a:solidFill>
              <a:schemeClr val="accent1"/>
            </a:solidFill>
          </a:ln>
        </p:spPr>
      </p:pic>
      <p:pic>
        <p:nvPicPr>
          <p:cNvPr id="7" name="Image 6"/>
          <p:cNvPicPr>
            <a:picLocks noChangeAspect="1"/>
          </p:cNvPicPr>
          <p:nvPr/>
        </p:nvPicPr>
        <p:blipFill>
          <a:blip r:embed="rId5"/>
          <a:stretch>
            <a:fillRect/>
          </a:stretch>
        </p:blipFill>
        <p:spPr>
          <a:xfrm>
            <a:off x="4863814" y="5772911"/>
            <a:ext cx="7048500" cy="171450"/>
          </a:xfrm>
          <a:prstGeom prst="rect">
            <a:avLst/>
          </a:prstGeom>
          <a:ln>
            <a:solidFill>
              <a:schemeClr val="accent1"/>
            </a:solidFill>
          </a:ln>
        </p:spPr>
      </p:pic>
      <p:sp>
        <p:nvSpPr>
          <p:cNvPr id="11" name="Parchemin horizontal 10">
            <a:hlinkClick r:id="rId6"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3" name="ZoneTexte 12"/>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4100657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Vérification des montants totaux à facturer par client</a:t>
            </a:r>
            <a:endParaRPr lang="fr-FR" dirty="0"/>
          </a:p>
        </p:txBody>
      </p:sp>
      <p:sp>
        <p:nvSpPr>
          <p:cNvPr id="3" name="Espace réservé du contenu 2"/>
          <p:cNvSpPr>
            <a:spLocks noGrp="1"/>
          </p:cNvSpPr>
          <p:nvPr>
            <p:ph idx="1"/>
          </p:nvPr>
        </p:nvSpPr>
        <p:spPr>
          <a:xfrm>
            <a:off x="2592925" y="2094706"/>
            <a:ext cx="8915400" cy="2954686"/>
          </a:xfrm>
        </p:spPr>
        <p:txBody>
          <a:bodyPr>
            <a:normAutofit/>
          </a:bodyPr>
          <a:lstStyle/>
          <a:p>
            <a:pPr marL="0" indent="0">
              <a:buNone/>
            </a:pPr>
            <a:r>
              <a:rPr lang="fr-FR" dirty="0" smtClean="0"/>
              <a:t>Une fois l’ensemble des données traités, il y a la possibilité de vérifier les montants qui vont être facturés par client.</a:t>
            </a:r>
          </a:p>
          <a:p>
            <a:pPr marL="0" indent="0">
              <a:buNone/>
            </a:pPr>
            <a:r>
              <a:rPr lang="fr-FR" dirty="0" smtClean="0"/>
              <a:t>Dans l’onglet           , on récupère une synthèse de toutes les données enregistrées dans                         .</a:t>
            </a:r>
          </a:p>
          <a:p>
            <a:pPr marL="0" indent="0">
              <a:buNone/>
            </a:pPr>
            <a:endParaRPr lang="fr-FR" dirty="0"/>
          </a:p>
          <a:p>
            <a:pPr marL="0" indent="0">
              <a:buNone/>
            </a:pPr>
            <a:endParaRPr lang="fr-FR" dirty="0" smtClean="0"/>
          </a:p>
          <a:p>
            <a:pPr marL="0" indent="0">
              <a:buNone/>
            </a:pPr>
            <a:endParaRPr lang="fr-FR" dirty="0"/>
          </a:p>
          <a:p>
            <a:pPr marL="0" indent="0">
              <a:buNone/>
            </a:pPr>
            <a:r>
              <a:rPr lang="fr-FR" dirty="0" smtClean="0"/>
              <a:t>Les infos sont disponibles pour chaque client, avec un total général.</a:t>
            </a:r>
          </a:p>
          <a:p>
            <a:pPr marL="0" indent="0">
              <a:buNone/>
            </a:pPr>
            <a:endParaRPr lang="fr-FR" dirty="0" smtClean="0"/>
          </a:p>
        </p:txBody>
      </p:sp>
      <p:pic>
        <p:nvPicPr>
          <p:cNvPr id="7" name="Image 6"/>
          <p:cNvPicPr>
            <a:picLocks noChangeAspect="1"/>
          </p:cNvPicPr>
          <p:nvPr/>
        </p:nvPicPr>
        <p:blipFill>
          <a:blip r:embed="rId2"/>
          <a:stretch>
            <a:fillRect/>
          </a:stretch>
        </p:blipFill>
        <p:spPr>
          <a:xfrm>
            <a:off x="4209288" y="2834068"/>
            <a:ext cx="609600" cy="257175"/>
          </a:xfrm>
          <a:prstGeom prst="rect">
            <a:avLst/>
          </a:prstGeom>
        </p:spPr>
      </p:pic>
      <p:pic>
        <p:nvPicPr>
          <p:cNvPr id="8" name="Image 7"/>
          <p:cNvPicPr>
            <a:picLocks noChangeAspect="1"/>
          </p:cNvPicPr>
          <p:nvPr/>
        </p:nvPicPr>
        <p:blipFill>
          <a:blip r:embed="rId3"/>
          <a:stretch>
            <a:fillRect/>
          </a:stretch>
        </p:blipFill>
        <p:spPr>
          <a:xfrm>
            <a:off x="4685093" y="3091243"/>
            <a:ext cx="1504950" cy="257175"/>
          </a:xfrm>
          <a:prstGeom prst="rect">
            <a:avLst/>
          </a:prstGeom>
        </p:spPr>
      </p:pic>
      <p:pic>
        <p:nvPicPr>
          <p:cNvPr id="9" name="Image 8"/>
          <p:cNvPicPr>
            <a:picLocks noChangeAspect="1"/>
          </p:cNvPicPr>
          <p:nvPr/>
        </p:nvPicPr>
        <p:blipFill rotWithShape="1">
          <a:blip r:embed="rId4"/>
          <a:srcRect l="21265"/>
          <a:stretch/>
        </p:blipFill>
        <p:spPr>
          <a:xfrm>
            <a:off x="2667237" y="3538124"/>
            <a:ext cx="5939629" cy="952500"/>
          </a:xfrm>
          <a:prstGeom prst="rect">
            <a:avLst/>
          </a:prstGeom>
          <a:ln>
            <a:solidFill>
              <a:schemeClr val="accent1"/>
            </a:solidFill>
          </a:ln>
        </p:spPr>
      </p:pic>
      <p:sp>
        <p:nvSpPr>
          <p:cNvPr id="10" name="Rectangle 9"/>
          <p:cNvSpPr/>
          <p:nvPr/>
        </p:nvSpPr>
        <p:spPr>
          <a:xfrm>
            <a:off x="4251070" y="3571874"/>
            <a:ext cx="1161733" cy="11833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pic>
        <p:nvPicPr>
          <p:cNvPr id="11" name="Image 10"/>
          <p:cNvPicPr>
            <a:picLocks noChangeAspect="1"/>
          </p:cNvPicPr>
          <p:nvPr/>
        </p:nvPicPr>
        <p:blipFill>
          <a:blip r:embed="rId5"/>
          <a:stretch>
            <a:fillRect/>
          </a:stretch>
        </p:blipFill>
        <p:spPr>
          <a:xfrm>
            <a:off x="8606866" y="3510882"/>
            <a:ext cx="2609850" cy="990600"/>
          </a:xfrm>
          <a:prstGeom prst="rect">
            <a:avLst/>
          </a:prstGeom>
          <a:ln>
            <a:solidFill>
              <a:srgbClr val="C00000"/>
            </a:solidFill>
          </a:ln>
        </p:spPr>
      </p:pic>
      <p:pic>
        <p:nvPicPr>
          <p:cNvPr id="12" name="Image 11"/>
          <p:cNvPicPr>
            <a:picLocks noChangeAspect="1"/>
          </p:cNvPicPr>
          <p:nvPr/>
        </p:nvPicPr>
        <p:blipFill>
          <a:blip r:embed="rId6"/>
          <a:stretch>
            <a:fillRect/>
          </a:stretch>
        </p:blipFill>
        <p:spPr>
          <a:xfrm>
            <a:off x="0" y="5049392"/>
            <a:ext cx="7772400" cy="1828800"/>
          </a:xfrm>
          <a:prstGeom prst="rect">
            <a:avLst/>
          </a:prstGeom>
          <a:ln>
            <a:solidFill>
              <a:srgbClr val="C00000"/>
            </a:solidFill>
          </a:ln>
        </p:spPr>
      </p:pic>
      <p:sp>
        <p:nvSpPr>
          <p:cNvPr id="13" name="ZoneTexte 12"/>
          <p:cNvSpPr txBox="1"/>
          <p:nvPr/>
        </p:nvSpPr>
        <p:spPr>
          <a:xfrm>
            <a:off x="7854696" y="5363627"/>
            <a:ext cx="3739896" cy="1200329"/>
          </a:xfrm>
          <a:prstGeom prst="rect">
            <a:avLst/>
          </a:prstGeom>
          <a:noFill/>
        </p:spPr>
        <p:txBody>
          <a:bodyPr wrap="square" rtlCol="0">
            <a:spAutoFit/>
          </a:bodyPr>
          <a:lstStyle/>
          <a:p>
            <a:r>
              <a:rPr lang="fr-FR" dirty="0" smtClean="0"/>
              <a:t>Il est également possible d’ajouter quelques informations et commentaires spécifiques pour chaque mois.</a:t>
            </a:r>
            <a:endParaRPr lang="fr-FR" dirty="0"/>
          </a:p>
        </p:txBody>
      </p:sp>
      <p:sp>
        <p:nvSpPr>
          <p:cNvPr id="14" name="Parchemin horizontal 13">
            <a:hlinkClick r:id="rId7"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5" name="ZoneTexte 14"/>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2510409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Création des fichiers pour intégration dans SAP</a:t>
            </a:r>
            <a:endParaRPr lang="fr-FR" dirty="0"/>
          </a:p>
        </p:txBody>
      </p:sp>
      <p:sp>
        <p:nvSpPr>
          <p:cNvPr id="3" name="Espace réservé du contenu 2"/>
          <p:cNvSpPr>
            <a:spLocks noGrp="1"/>
          </p:cNvSpPr>
          <p:nvPr>
            <p:ph idx="1"/>
          </p:nvPr>
        </p:nvSpPr>
        <p:spPr>
          <a:xfrm>
            <a:off x="2592925" y="2094706"/>
            <a:ext cx="8915400" cy="4660392"/>
          </a:xfrm>
        </p:spPr>
        <p:txBody>
          <a:bodyPr>
            <a:normAutofit/>
          </a:bodyPr>
          <a:lstStyle/>
          <a:p>
            <a:pPr marL="0" indent="0">
              <a:buNone/>
            </a:pPr>
            <a:r>
              <a:rPr lang="fr-FR" dirty="0" smtClean="0"/>
              <a:t>La facturation se fait de la manière suivante :</a:t>
            </a:r>
          </a:p>
          <a:p>
            <a:pPr lvl="1"/>
            <a:r>
              <a:rPr lang="fr-FR" dirty="0" smtClean="0"/>
              <a:t>Mois en cours pour tout le transport fait en interne</a:t>
            </a:r>
          </a:p>
          <a:p>
            <a:pPr lvl="1"/>
            <a:r>
              <a:rPr lang="fr-FR" dirty="0" smtClean="0"/>
              <a:t>Mois précédent pour tout le transport fait en externe</a:t>
            </a:r>
          </a:p>
          <a:p>
            <a:pPr marL="57150" indent="0">
              <a:buNone/>
            </a:pPr>
            <a:r>
              <a:rPr lang="fr-FR" dirty="0" smtClean="0"/>
              <a:t>Ceci dans le but de pouvoir facturer les clients au réel sur l’externe, une fois les factures des transporteurs validées</a:t>
            </a:r>
            <a:r>
              <a:rPr lang="fr-FR" dirty="0" smtClean="0"/>
              <a:t>.</a:t>
            </a:r>
          </a:p>
          <a:p>
            <a:pPr marL="57150" indent="0">
              <a:buNone/>
            </a:pPr>
            <a:r>
              <a:rPr lang="fr-FR" dirty="0" smtClean="0"/>
              <a:t>Modifier le mois concerné : </a:t>
            </a:r>
            <a:endParaRPr lang="fr-FR" dirty="0" smtClean="0"/>
          </a:p>
          <a:p>
            <a:pPr marL="57150" indent="0">
              <a:buNone/>
            </a:pPr>
            <a:r>
              <a:rPr lang="fr-FR" dirty="0" smtClean="0"/>
              <a:t>Des données de contrôle sont ensuite disponibles : </a:t>
            </a:r>
          </a:p>
          <a:p>
            <a:pPr marL="57150" indent="0">
              <a:buNone/>
            </a:pPr>
            <a:endParaRPr lang="fr-FR" dirty="0"/>
          </a:p>
          <a:p>
            <a:pPr marL="57150" indent="0">
              <a:buNone/>
            </a:pPr>
            <a:endParaRPr lang="fr-FR" dirty="0" smtClean="0"/>
          </a:p>
          <a:p>
            <a:pPr marL="57150" indent="0">
              <a:buNone/>
            </a:pPr>
            <a:r>
              <a:rPr lang="fr-FR" dirty="0" smtClean="0"/>
              <a:t>S’il y a un écart important, il faut alors vérifier ce qui n’est pas pris en compte pour la facturation et corriger l’erreur avant de créer les fichiers.</a:t>
            </a:r>
          </a:p>
          <a:p>
            <a:pPr marL="57150" indent="0">
              <a:buNone/>
            </a:pPr>
            <a:r>
              <a:rPr lang="fr-FR" dirty="0" smtClean="0"/>
              <a:t>Ensuite cliquer sur :                   (      SAP n’intègre pas le fichier si un prix est à 0€)</a:t>
            </a:r>
            <a:endParaRPr lang="fr-FR" dirty="0" smtClean="0"/>
          </a:p>
        </p:txBody>
      </p:sp>
      <p:pic>
        <p:nvPicPr>
          <p:cNvPr id="6" name="Image 5"/>
          <p:cNvPicPr>
            <a:picLocks noChangeAspect="1"/>
          </p:cNvPicPr>
          <p:nvPr/>
        </p:nvPicPr>
        <p:blipFill>
          <a:blip r:embed="rId3"/>
          <a:stretch>
            <a:fillRect/>
          </a:stretch>
        </p:blipFill>
        <p:spPr>
          <a:xfrm>
            <a:off x="5811583" y="3967924"/>
            <a:ext cx="3933825" cy="257175"/>
          </a:xfrm>
          <a:prstGeom prst="rect">
            <a:avLst/>
          </a:prstGeom>
        </p:spPr>
      </p:pic>
      <p:pic>
        <p:nvPicPr>
          <p:cNvPr id="7" name="Image 6"/>
          <p:cNvPicPr>
            <a:picLocks noChangeAspect="1"/>
          </p:cNvPicPr>
          <p:nvPr/>
        </p:nvPicPr>
        <p:blipFill>
          <a:blip r:embed="rId4"/>
          <a:stretch>
            <a:fillRect/>
          </a:stretch>
        </p:blipFill>
        <p:spPr>
          <a:xfrm>
            <a:off x="2592925" y="4700016"/>
            <a:ext cx="3314700" cy="457200"/>
          </a:xfrm>
          <a:prstGeom prst="rect">
            <a:avLst/>
          </a:prstGeom>
          <a:ln>
            <a:solidFill>
              <a:schemeClr val="accent1"/>
            </a:solidFill>
          </a:ln>
        </p:spPr>
      </p:pic>
      <p:pic>
        <p:nvPicPr>
          <p:cNvPr id="8" name="Image 7"/>
          <p:cNvPicPr>
            <a:picLocks noChangeAspect="1"/>
          </p:cNvPicPr>
          <p:nvPr/>
        </p:nvPicPr>
        <p:blipFill>
          <a:blip r:embed="rId5"/>
          <a:stretch>
            <a:fillRect/>
          </a:stretch>
        </p:blipFill>
        <p:spPr>
          <a:xfrm>
            <a:off x="7922162" y="4700016"/>
            <a:ext cx="1571625" cy="457200"/>
          </a:xfrm>
          <a:prstGeom prst="rect">
            <a:avLst/>
          </a:prstGeom>
          <a:ln>
            <a:solidFill>
              <a:schemeClr val="accent1"/>
            </a:solidFill>
          </a:ln>
        </p:spPr>
      </p:pic>
      <p:pic>
        <p:nvPicPr>
          <p:cNvPr id="9" name="Image 8"/>
          <p:cNvPicPr>
            <a:picLocks noChangeAspect="1"/>
          </p:cNvPicPr>
          <p:nvPr/>
        </p:nvPicPr>
        <p:blipFill>
          <a:blip r:embed="rId6"/>
          <a:stretch>
            <a:fillRect/>
          </a:stretch>
        </p:blipFill>
        <p:spPr>
          <a:xfrm>
            <a:off x="5155150" y="6186868"/>
            <a:ext cx="752475" cy="409575"/>
          </a:xfrm>
          <a:prstGeom prst="rect">
            <a:avLst/>
          </a:prstGeom>
        </p:spPr>
      </p:pic>
      <p:sp>
        <p:nvSpPr>
          <p:cNvPr id="11" name="Interdiction 10"/>
          <p:cNvSpPr/>
          <p:nvPr/>
        </p:nvSpPr>
        <p:spPr>
          <a:xfrm>
            <a:off x="6118613" y="6281261"/>
            <a:ext cx="283313" cy="22802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Parchemin horizontal 11">
            <a:hlinkClick r:id="rId7"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3" name="ZoneTexte 12"/>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graphicFrame>
        <p:nvGraphicFramePr>
          <p:cNvPr id="14" name="Objet 13"/>
          <p:cNvGraphicFramePr>
            <a:graphicFrameLocks noChangeAspect="1"/>
          </p:cNvGraphicFramePr>
          <p:nvPr>
            <p:extLst>
              <p:ext uri="{D42A27DB-BD31-4B8C-83A1-F6EECF244321}">
                <p14:modId xmlns:p14="http://schemas.microsoft.com/office/powerpoint/2010/main" val="2977116280"/>
              </p:ext>
            </p:extLst>
          </p:nvPr>
        </p:nvGraphicFramePr>
        <p:xfrm>
          <a:off x="10588999" y="1137830"/>
          <a:ext cx="914400" cy="792163"/>
        </p:xfrm>
        <a:graphic>
          <a:graphicData uri="http://schemas.openxmlformats.org/presentationml/2006/ole">
            <mc:AlternateContent xmlns:mc="http://schemas.openxmlformats.org/markup-compatibility/2006">
              <mc:Choice xmlns:v="urn:schemas-microsoft-com:vml" Requires="v">
                <p:oleObj spid="_x0000_s2060" name="Feuille de calcul" showAsIcon="1" r:id="rId8" imgW="914400" imgH="792360" progId="Excel.Sheet.12">
                  <p:embed/>
                </p:oleObj>
              </mc:Choice>
              <mc:Fallback>
                <p:oleObj name="Feuille de calcul" showAsIcon="1" r:id="rId8" imgW="914400" imgH="792360" progId="Excel.Sheet.12">
                  <p:embed/>
                  <p:pic>
                    <p:nvPicPr>
                      <p:cNvPr id="0" name=""/>
                      <p:cNvPicPr/>
                      <p:nvPr/>
                    </p:nvPicPr>
                    <p:blipFill>
                      <a:blip r:embed="rId9"/>
                      <a:stretch>
                        <a:fillRect/>
                      </a:stretch>
                    </p:blipFill>
                    <p:spPr>
                      <a:xfrm>
                        <a:off x="10588999" y="1137830"/>
                        <a:ext cx="914400" cy="792163"/>
                      </a:xfrm>
                      <a:prstGeom prst="rect">
                        <a:avLst/>
                      </a:prstGeom>
                    </p:spPr>
                  </p:pic>
                </p:oleObj>
              </mc:Fallback>
            </mc:AlternateContent>
          </a:graphicData>
        </a:graphic>
      </p:graphicFrame>
      <p:graphicFrame>
        <p:nvGraphicFramePr>
          <p:cNvPr id="15" name="Objet 14"/>
          <p:cNvGraphicFramePr>
            <a:graphicFrameLocks noChangeAspect="1"/>
          </p:cNvGraphicFramePr>
          <p:nvPr>
            <p:extLst>
              <p:ext uri="{D42A27DB-BD31-4B8C-83A1-F6EECF244321}">
                <p14:modId xmlns:p14="http://schemas.microsoft.com/office/powerpoint/2010/main" val="2202633396"/>
              </p:ext>
            </p:extLst>
          </p:nvPr>
        </p:nvGraphicFramePr>
        <p:xfrm>
          <a:off x="10022318" y="1917698"/>
          <a:ext cx="914400" cy="792163"/>
        </p:xfrm>
        <a:graphic>
          <a:graphicData uri="http://schemas.openxmlformats.org/presentationml/2006/ole">
            <mc:AlternateContent xmlns:mc="http://schemas.openxmlformats.org/markup-compatibility/2006">
              <mc:Choice xmlns:v="urn:schemas-microsoft-com:vml" Requires="v">
                <p:oleObj spid="_x0000_s2061" name="Feuille de calcul prenant en charge les macros" showAsIcon="1" r:id="rId10" imgW="914400" imgH="792360" progId="Excel.SheetMacroEnabled.12">
                  <p:embed/>
                </p:oleObj>
              </mc:Choice>
              <mc:Fallback>
                <p:oleObj name="Feuille de calcul prenant en charge les macros" showAsIcon="1" r:id="rId10" imgW="914400" imgH="792360" progId="Excel.SheetMacroEnabled.12">
                  <p:embed/>
                  <p:pic>
                    <p:nvPicPr>
                      <p:cNvPr id="0" name=""/>
                      <p:cNvPicPr/>
                      <p:nvPr/>
                    </p:nvPicPr>
                    <p:blipFill>
                      <a:blip r:embed="rId11"/>
                      <a:stretch>
                        <a:fillRect/>
                      </a:stretch>
                    </p:blipFill>
                    <p:spPr>
                      <a:xfrm>
                        <a:off x="10022318" y="1917698"/>
                        <a:ext cx="914400" cy="792163"/>
                      </a:xfrm>
                      <a:prstGeom prst="rect">
                        <a:avLst/>
                      </a:prstGeom>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690132293"/>
              </p:ext>
            </p:extLst>
          </p:nvPr>
        </p:nvGraphicFramePr>
        <p:xfrm>
          <a:off x="10018540" y="2709861"/>
          <a:ext cx="914400" cy="792163"/>
        </p:xfrm>
        <a:graphic>
          <a:graphicData uri="http://schemas.openxmlformats.org/presentationml/2006/ole">
            <mc:AlternateContent xmlns:mc="http://schemas.openxmlformats.org/markup-compatibility/2006">
              <mc:Choice xmlns:v="urn:schemas-microsoft-com:vml" Requires="v">
                <p:oleObj spid="_x0000_s2062" name="Feuille de calcul prenant en charge les macros" showAsIcon="1" r:id="rId12" imgW="914400" imgH="792360" progId="Excel.SheetMacroEnabled.12">
                  <p:embed/>
                </p:oleObj>
              </mc:Choice>
              <mc:Fallback>
                <p:oleObj name="Feuille de calcul prenant en charge les macros" showAsIcon="1" r:id="rId12" imgW="914400" imgH="792360" progId="Excel.SheetMacroEnabled.12">
                  <p:embed/>
                  <p:pic>
                    <p:nvPicPr>
                      <p:cNvPr id="0" name=""/>
                      <p:cNvPicPr/>
                      <p:nvPr/>
                    </p:nvPicPr>
                    <p:blipFill>
                      <a:blip r:embed="rId13"/>
                      <a:stretch>
                        <a:fillRect/>
                      </a:stretch>
                    </p:blipFill>
                    <p:spPr>
                      <a:xfrm>
                        <a:off x="10018540" y="2709861"/>
                        <a:ext cx="914400" cy="792163"/>
                      </a:xfrm>
                      <a:prstGeom prst="rect">
                        <a:avLst/>
                      </a:prstGeom>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402037673"/>
              </p:ext>
            </p:extLst>
          </p:nvPr>
        </p:nvGraphicFramePr>
        <p:xfrm>
          <a:off x="11155680" y="1917698"/>
          <a:ext cx="914400" cy="792163"/>
        </p:xfrm>
        <a:graphic>
          <a:graphicData uri="http://schemas.openxmlformats.org/presentationml/2006/ole">
            <mc:AlternateContent xmlns:mc="http://schemas.openxmlformats.org/markup-compatibility/2006">
              <mc:Choice xmlns:v="urn:schemas-microsoft-com:vml" Requires="v">
                <p:oleObj spid="_x0000_s2063" name="Feuille de calcul prenant en charge les macros" showAsIcon="1" r:id="rId14" imgW="914400" imgH="792360" progId="Excel.SheetMacroEnabled.12">
                  <p:embed/>
                </p:oleObj>
              </mc:Choice>
              <mc:Fallback>
                <p:oleObj name="Feuille de calcul prenant en charge les macros" showAsIcon="1" r:id="rId14" imgW="914400" imgH="792360" progId="Excel.SheetMacroEnabled.12">
                  <p:embed/>
                  <p:pic>
                    <p:nvPicPr>
                      <p:cNvPr id="0" name=""/>
                      <p:cNvPicPr/>
                      <p:nvPr/>
                    </p:nvPicPr>
                    <p:blipFill>
                      <a:blip r:embed="rId15"/>
                      <a:stretch>
                        <a:fillRect/>
                      </a:stretch>
                    </p:blipFill>
                    <p:spPr>
                      <a:xfrm>
                        <a:off x="11155680" y="1917698"/>
                        <a:ext cx="914400" cy="792163"/>
                      </a:xfrm>
                      <a:prstGeom prst="rect">
                        <a:avLst/>
                      </a:prstGeom>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3047708196"/>
              </p:ext>
            </p:extLst>
          </p:nvPr>
        </p:nvGraphicFramePr>
        <p:xfrm>
          <a:off x="11111602" y="2709860"/>
          <a:ext cx="914400" cy="792163"/>
        </p:xfrm>
        <a:graphic>
          <a:graphicData uri="http://schemas.openxmlformats.org/presentationml/2006/ole">
            <mc:AlternateContent xmlns:mc="http://schemas.openxmlformats.org/markup-compatibility/2006">
              <mc:Choice xmlns:v="urn:schemas-microsoft-com:vml" Requires="v">
                <p:oleObj spid="_x0000_s2064" name="Feuille de calcul prenant en charge les macros" showAsIcon="1" r:id="rId16" imgW="914400" imgH="792360" progId="Excel.SheetMacroEnabled.12">
                  <p:embed/>
                </p:oleObj>
              </mc:Choice>
              <mc:Fallback>
                <p:oleObj name="Feuille de calcul prenant en charge les macros" showAsIcon="1" r:id="rId16" imgW="914400" imgH="792360" progId="Excel.SheetMacroEnabled.12">
                  <p:embed/>
                  <p:pic>
                    <p:nvPicPr>
                      <p:cNvPr id="0" name=""/>
                      <p:cNvPicPr/>
                      <p:nvPr/>
                    </p:nvPicPr>
                    <p:blipFill>
                      <a:blip r:embed="rId17"/>
                      <a:stretch>
                        <a:fillRect/>
                      </a:stretch>
                    </p:blipFill>
                    <p:spPr>
                      <a:xfrm>
                        <a:off x="11111602" y="270986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47625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des trajets à joindre à la facture</a:t>
            </a:r>
            <a:endParaRPr lang="fr-FR" dirty="0"/>
          </a:p>
        </p:txBody>
      </p:sp>
      <p:sp>
        <p:nvSpPr>
          <p:cNvPr id="3" name="Espace réservé du contenu 2"/>
          <p:cNvSpPr>
            <a:spLocks noGrp="1"/>
          </p:cNvSpPr>
          <p:nvPr>
            <p:ph idx="1"/>
          </p:nvPr>
        </p:nvSpPr>
        <p:spPr>
          <a:xfrm>
            <a:off x="2592925" y="2094706"/>
            <a:ext cx="8915400" cy="4763294"/>
          </a:xfrm>
        </p:spPr>
        <p:txBody>
          <a:bodyPr>
            <a:normAutofit/>
          </a:bodyPr>
          <a:lstStyle/>
          <a:p>
            <a:pPr marL="57150" indent="0">
              <a:buNone/>
            </a:pPr>
            <a:r>
              <a:rPr lang="fr-FR" dirty="0" smtClean="0"/>
              <a:t>Enfin, une fois l’ensemble des données intégrés à SAP, le détail de chaque facture est disponible dans l’onglet                    .</a:t>
            </a:r>
          </a:p>
          <a:p>
            <a:pPr marL="57150" indent="0">
              <a:buNone/>
            </a:pPr>
            <a:r>
              <a:rPr lang="fr-FR" dirty="0" smtClean="0"/>
              <a:t>Il y a 3 détails différents disponibles :</a:t>
            </a:r>
          </a:p>
          <a:p>
            <a:pPr lvl="2"/>
            <a:r>
              <a:rPr lang="fr-FR" dirty="0" smtClean="0"/>
              <a:t>ACHAT FOURNISSEUR (externe provision/paiement)</a:t>
            </a:r>
          </a:p>
          <a:p>
            <a:pPr lvl="2"/>
            <a:r>
              <a:rPr lang="fr-FR" dirty="0" smtClean="0"/>
              <a:t>VENTE FOURNISSEUR (externe provision/paiement)</a:t>
            </a:r>
          </a:p>
          <a:p>
            <a:pPr lvl="2"/>
            <a:r>
              <a:rPr lang="fr-FR" dirty="0" smtClean="0"/>
              <a:t>VENTE AGROLOG (interne)</a:t>
            </a:r>
          </a:p>
          <a:p>
            <a:pPr marL="114300" indent="0">
              <a:buNone/>
            </a:pPr>
            <a:r>
              <a:rPr lang="fr-FR" dirty="0"/>
              <a:t> </a:t>
            </a:r>
            <a:r>
              <a:rPr lang="fr-FR" dirty="0" smtClean="0"/>
              <a:t>                                                                            </a:t>
            </a:r>
          </a:p>
          <a:p>
            <a:pPr marL="114300" indent="0">
              <a:buNone/>
            </a:pPr>
            <a:r>
              <a:rPr lang="fr-FR" dirty="0"/>
              <a:t> </a:t>
            </a:r>
            <a:r>
              <a:rPr lang="fr-FR" dirty="0" smtClean="0"/>
              <a:t>                                                                            OU</a:t>
            </a:r>
            <a:endParaRPr lang="fr-FR" dirty="0" smtClean="0"/>
          </a:p>
          <a:p>
            <a:pPr marL="57150" indent="0">
              <a:buNone/>
            </a:pPr>
            <a:endParaRPr lang="fr-FR" dirty="0" smtClean="0"/>
          </a:p>
          <a:p>
            <a:pPr marL="57150" indent="0">
              <a:buNone/>
            </a:pPr>
            <a:r>
              <a:rPr lang="fr-FR" dirty="0" smtClean="0"/>
              <a:t>Si « Provision » est sélectionné, l’ensemble des données est affiché.</a:t>
            </a:r>
          </a:p>
          <a:p>
            <a:pPr marL="57150" indent="0">
              <a:buNone/>
            </a:pPr>
            <a:r>
              <a:rPr lang="fr-FR" dirty="0" smtClean="0"/>
              <a:t>Si « Paiement » est sélectionné, seul les données avec un numéro de facture fournisseur sont affichées.</a:t>
            </a:r>
          </a:p>
          <a:p>
            <a:pPr marL="57150" indent="0">
              <a:buNone/>
            </a:pPr>
            <a:r>
              <a:rPr lang="fr-FR" dirty="0" smtClean="0"/>
              <a:t>Cette option n’est évidemment pas disponible pour l’interne.</a:t>
            </a:r>
          </a:p>
        </p:txBody>
      </p:sp>
      <p:pic>
        <p:nvPicPr>
          <p:cNvPr id="14" name="Image 13"/>
          <p:cNvPicPr>
            <a:picLocks noChangeAspect="1"/>
          </p:cNvPicPr>
          <p:nvPr/>
        </p:nvPicPr>
        <p:blipFill>
          <a:blip r:embed="rId3"/>
          <a:stretch>
            <a:fillRect/>
          </a:stretch>
        </p:blipFill>
        <p:spPr>
          <a:xfrm>
            <a:off x="6736270" y="2417445"/>
            <a:ext cx="1133475" cy="285750"/>
          </a:xfrm>
          <a:prstGeom prst="rect">
            <a:avLst/>
          </a:prstGeom>
        </p:spPr>
      </p:pic>
      <p:pic>
        <p:nvPicPr>
          <p:cNvPr id="8" name="Image 7"/>
          <p:cNvPicPr>
            <a:picLocks noChangeAspect="1"/>
          </p:cNvPicPr>
          <p:nvPr/>
        </p:nvPicPr>
        <p:blipFill>
          <a:blip r:embed="rId4"/>
          <a:stretch>
            <a:fillRect/>
          </a:stretch>
        </p:blipFill>
        <p:spPr>
          <a:xfrm>
            <a:off x="2592925" y="4452366"/>
            <a:ext cx="2028825" cy="495300"/>
          </a:xfrm>
          <a:prstGeom prst="rect">
            <a:avLst/>
          </a:prstGeom>
        </p:spPr>
      </p:pic>
      <p:pic>
        <p:nvPicPr>
          <p:cNvPr id="15" name="Image 14"/>
          <p:cNvPicPr>
            <a:picLocks noChangeAspect="1"/>
          </p:cNvPicPr>
          <p:nvPr/>
        </p:nvPicPr>
        <p:blipFill>
          <a:blip r:embed="rId5"/>
          <a:stretch>
            <a:fillRect/>
          </a:stretch>
        </p:blipFill>
        <p:spPr>
          <a:xfrm>
            <a:off x="4926711" y="4433316"/>
            <a:ext cx="2686050" cy="514350"/>
          </a:xfrm>
          <a:prstGeom prst="rect">
            <a:avLst/>
          </a:prstGeom>
        </p:spPr>
      </p:pic>
      <p:pic>
        <p:nvPicPr>
          <p:cNvPr id="16" name="Image 15"/>
          <p:cNvPicPr>
            <a:picLocks noChangeAspect="1"/>
          </p:cNvPicPr>
          <p:nvPr/>
        </p:nvPicPr>
        <p:blipFill>
          <a:blip r:embed="rId6"/>
          <a:stretch>
            <a:fillRect/>
          </a:stretch>
        </p:blipFill>
        <p:spPr>
          <a:xfrm>
            <a:off x="8212755" y="4417488"/>
            <a:ext cx="2695575" cy="523875"/>
          </a:xfrm>
          <a:prstGeom prst="rect">
            <a:avLst/>
          </a:prstGeom>
        </p:spPr>
      </p:pic>
      <p:pic>
        <p:nvPicPr>
          <p:cNvPr id="17" name="Image 16"/>
          <p:cNvPicPr>
            <a:picLocks noChangeAspect="1"/>
          </p:cNvPicPr>
          <p:nvPr/>
        </p:nvPicPr>
        <p:blipFill>
          <a:blip r:embed="rId7"/>
          <a:stretch>
            <a:fillRect/>
          </a:stretch>
        </p:blipFill>
        <p:spPr>
          <a:xfrm>
            <a:off x="11144250" y="4238053"/>
            <a:ext cx="1047750" cy="1409700"/>
          </a:xfrm>
          <a:prstGeom prst="rect">
            <a:avLst/>
          </a:prstGeom>
        </p:spPr>
      </p:pic>
      <p:sp>
        <p:nvSpPr>
          <p:cNvPr id="18" name="Parchemin horizontal 17">
            <a:hlinkClick r:id="rId8"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9" name="ZoneTexte 18"/>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graphicFrame>
        <p:nvGraphicFramePr>
          <p:cNvPr id="20" name="Objet 19"/>
          <p:cNvGraphicFramePr>
            <a:graphicFrameLocks noChangeAspect="1"/>
          </p:cNvGraphicFramePr>
          <p:nvPr>
            <p:extLst>
              <p:ext uri="{D42A27DB-BD31-4B8C-83A1-F6EECF244321}">
                <p14:modId xmlns:p14="http://schemas.microsoft.com/office/powerpoint/2010/main" val="2125498047"/>
              </p:ext>
            </p:extLst>
          </p:nvPr>
        </p:nvGraphicFramePr>
        <p:xfrm>
          <a:off x="8180641" y="3125247"/>
          <a:ext cx="914400" cy="792163"/>
        </p:xfrm>
        <a:graphic>
          <a:graphicData uri="http://schemas.openxmlformats.org/presentationml/2006/ole">
            <mc:AlternateContent xmlns:mc="http://schemas.openxmlformats.org/markup-compatibility/2006">
              <mc:Choice xmlns:v="urn:schemas-microsoft-com:vml" Requires="v">
                <p:oleObj spid="_x0000_s1058" name="Acrobat Document" showAsIcon="1" r:id="rId9" imgW="914400" imgH="792360" progId="AcroExch.Document.DC">
                  <p:embed/>
                </p:oleObj>
              </mc:Choice>
              <mc:Fallback>
                <p:oleObj name="Acrobat Document" showAsIcon="1" r:id="rId9" imgW="914400" imgH="792360" progId="AcroExch.Document.DC">
                  <p:embed/>
                  <p:pic>
                    <p:nvPicPr>
                      <p:cNvPr id="0" name=""/>
                      <p:cNvPicPr/>
                      <p:nvPr/>
                    </p:nvPicPr>
                    <p:blipFill>
                      <a:blip r:embed="rId10"/>
                      <a:stretch>
                        <a:fillRect/>
                      </a:stretch>
                    </p:blipFill>
                    <p:spPr>
                      <a:xfrm>
                        <a:off x="8180641" y="3125247"/>
                        <a:ext cx="914400" cy="792163"/>
                      </a:xfrm>
                      <a:prstGeom prst="rect">
                        <a:avLst/>
                      </a:prstGeom>
                    </p:spPr>
                  </p:pic>
                </p:oleObj>
              </mc:Fallback>
            </mc:AlternateContent>
          </a:graphicData>
        </a:graphic>
      </p:graphicFrame>
      <p:graphicFrame>
        <p:nvGraphicFramePr>
          <p:cNvPr id="21" name="Objet 20"/>
          <p:cNvGraphicFramePr>
            <a:graphicFrameLocks noChangeAspect="1"/>
          </p:cNvGraphicFramePr>
          <p:nvPr>
            <p:extLst>
              <p:ext uri="{D42A27DB-BD31-4B8C-83A1-F6EECF244321}">
                <p14:modId xmlns:p14="http://schemas.microsoft.com/office/powerpoint/2010/main" val="1198317263"/>
              </p:ext>
            </p:extLst>
          </p:nvPr>
        </p:nvGraphicFramePr>
        <p:xfrm>
          <a:off x="9095041" y="3125246"/>
          <a:ext cx="914400" cy="792163"/>
        </p:xfrm>
        <a:graphic>
          <a:graphicData uri="http://schemas.openxmlformats.org/presentationml/2006/ole">
            <mc:AlternateContent xmlns:mc="http://schemas.openxmlformats.org/markup-compatibility/2006">
              <mc:Choice xmlns:v="urn:schemas-microsoft-com:vml" Requires="v">
                <p:oleObj spid="_x0000_s1059" name="Acrobat Document" showAsIcon="1" r:id="rId11" imgW="914400" imgH="792360" progId="AcroExch.Document.DC">
                  <p:embed/>
                </p:oleObj>
              </mc:Choice>
              <mc:Fallback>
                <p:oleObj name="Acrobat Document" showAsIcon="1" r:id="rId11" imgW="914400" imgH="792360" progId="AcroExch.Document.DC">
                  <p:embed/>
                  <p:pic>
                    <p:nvPicPr>
                      <p:cNvPr id="0" name=""/>
                      <p:cNvPicPr/>
                      <p:nvPr/>
                    </p:nvPicPr>
                    <p:blipFill>
                      <a:blip r:embed="rId12"/>
                      <a:stretch>
                        <a:fillRect/>
                      </a:stretch>
                    </p:blipFill>
                    <p:spPr>
                      <a:xfrm>
                        <a:off x="9095041" y="3125246"/>
                        <a:ext cx="914400" cy="792163"/>
                      </a:xfrm>
                      <a:prstGeom prst="rect">
                        <a:avLst/>
                      </a:prstGeom>
                    </p:spPr>
                  </p:pic>
                </p:oleObj>
              </mc:Fallback>
            </mc:AlternateContent>
          </a:graphicData>
        </a:graphic>
      </p:graphicFrame>
      <p:graphicFrame>
        <p:nvGraphicFramePr>
          <p:cNvPr id="22" name="Objet 21"/>
          <p:cNvGraphicFramePr>
            <a:graphicFrameLocks noChangeAspect="1"/>
          </p:cNvGraphicFramePr>
          <p:nvPr>
            <p:extLst>
              <p:ext uri="{D42A27DB-BD31-4B8C-83A1-F6EECF244321}">
                <p14:modId xmlns:p14="http://schemas.microsoft.com/office/powerpoint/2010/main" val="958979992"/>
              </p:ext>
            </p:extLst>
          </p:nvPr>
        </p:nvGraphicFramePr>
        <p:xfrm>
          <a:off x="9999931" y="3125245"/>
          <a:ext cx="914400" cy="792163"/>
        </p:xfrm>
        <a:graphic>
          <a:graphicData uri="http://schemas.openxmlformats.org/presentationml/2006/ole">
            <mc:AlternateContent xmlns:mc="http://schemas.openxmlformats.org/markup-compatibility/2006">
              <mc:Choice xmlns:v="urn:schemas-microsoft-com:vml" Requires="v">
                <p:oleObj spid="_x0000_s1060" name="Acrobat Document" showAsIcon="1" r:id="rId13" imgW="914400" imgH="792360" progId="AcroExch.Document.DC">
                  <p:embed/>
                </p:oleObj>
              </mc:Choice>
              <mc:Fallback>
                <p:oleObj name="Acrobat Document" showAsIcon="1" r:id="rId13" imgW="914400" imgH="792360" progId="AcroExch.Document.DC">
                  <p:embed/>
                  <p:pic>
                    <p:nvPicPr>
                      <p:cNvPr id="0" name=""/>
                      <p:cNvPicPr/>
                      <p:nvPr/>
                    </p:nvPicPr>
                    <p:blipFill>
                      <a:blip r:embed="rId14"/>
                      <a:stretch>
                        <a:fillRect/>
                      </a:stretch>
                    </p:blipFill>
                    <p:spPr>
                      <a:xfrm>
                        <a:off x="9999931" y="3125245"/>
                        <a:ext cx="914400" cy="792163"/>
                      </a:xfrm>
                      <a:prstGeom prst="rect">
                        <a:avLst/>
                      </a:prstGeom>
                    </p:spPr>
                  </p:pic>
                </p:oleObj>
              </mc:Fallback>
            </mc:AlternateContent>
          </a:graphicData>
        </a:graphic>
      </p:graphicFrame>
      <p:graphicFrame>
        <p:nvGraphicFramePr>
          <p:cNvPr id="23" name="Objet 22"/>
          <p:cNvGraphicFramePr>
            <a:graphicFrameLocks noChangeAspect="1"/>
          </p:cNvGraphicFramePr>
          <p:nvPr>
            <p:extLst>
              <p:ext uri="{D42A27DB-BD31-4B8C-83A1-F6EECF244321}">
                <p14:modId xmlns:p14="http://schemas.microsoft.com/office/powerpoint/2010/main" val="3788092890"/>
              </p:ext>
            </p:extLst>
          </p:nvPr>
        </p:nvGraphicFramePr>
        <p:xfrm>
          <a:off x="10923841" y="3119548"/>
          <a:ext cx="914400" cy="792163"/>
        </p:xfrm>
        <a:graphic>
          <a:graphicData uri="http://schemas.openxmlformats.org/presentationml/2006/ole">
            <mc:AlternateContent xmlns:mc="http://schemas.openxmlformats.org/markup-compatibility/2006">
              <mc:Choice xmlns:v="urn:schemas-microsoft-com:vml" Requires="v">
                <p:oleObj spid="_x0000_s1061" name="Acrobat Document" showAsIcon="1" r:id="rId15" imgW="914400" imgH="792360" progId="AcroExch.Document.DC">
                  <p:embed/>
                </p:oleObj>
              </mc:Choice>
              <mc:Fallback>
                <p:oleObj name="Acrobat Document" showAsIcon="1" r:id="rId15" imgW="914400" imgH="792360" progId="AcroExch.Document.DC">
                  <p:embed/>
                  <p:pic>
                    <p:nvPicPr>
                      <p:cNvPr id="0" name=""/>
                      <p:cNvPicPr/>
                      <p:nvPr/>
                    </p:nvPicPr>
                    <p:blipFill>
                      <a:blip r:embed="rId16"/>
                      <a:stretch>
                        <a:fillRect/>
                      </a:stretch>
                    </p:blipFill>
                    <p:spPr>
                      <a:xfrm>
                        <a:off x="10923841" y="3119548"/>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33610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et enregistrement des factures fournisseurs</a:t>
            </a:r>
            <a:endParaRPr lang="fr-FR" dirty="0"/>
          </a:p>
        </p:txBody>
      </p:sp>
      <p:sp>
        <p:nvSpPr>
          <p:cNvPr id="3" name="Espace réservé du contenu 2"/>
          <p:cNvSpPr>
            <a:spLocks noGrp="1"/>
          </p:cNvSpPr>
          <p:nvPr>
            <p:ph idx="1"/>
          </p:nvPr>
        </p:nvSpPr>
        <p:spPr>
          <a:xfrm>
            <a:off x="2592925" y="2094706"/>
            <a:ext cx="8915400" cy="4660392"/>
          </a:xfrm>
        </p:spPr>
        <p:txBody>
          <a:bodyPr>
            <a:normAutofit fontScale="92500" lnSpcReduction="10000"/>
          </a:bodyPr>
          <a:lstStyle/>
          <a:p>
            <a:pPr marL="57150" indent="0">
              <a:buNone/>
            </a:pPr>
            <a:r>
              <a:rPr lang="fr-FR" dirty="0" smtClean="0"/>
              <a:t>Depuis l’onglet                            , on peut récupérer le listing des trajets effectués pour un fournisseur donné. Exemple avec TEST TRANP sur le mois de Juillet 2019:</a:t>
            </a:r>
          </a:p>
          <a:p>
            <a:pPr marL="57150" indent="0">
              <a:buNone/>
            </a:pPr>
            <a:endParaRPr lang="fr-FR" dirty="0" smtClean="0"/>
          </a:p>
          <a:p>
            <a:pPr marL="57150" indent="0">
              <a:buNone/>
            </a:pPr>
            <a:endParaRPr lang="fr-FR" dirty="0" smtClean="0"/>
          </a:p>
          <a:p>
            <a:pPr marL="57150" indent="0">
              <a:buNone/>
            </a:pPr>
            <a:r>
              <a:rPr lang="fr-FR" dirty="0" smtClean="0"/>
              <a:t>Le bouton            permet de récupérer le listing correspondant aux filtres préenregistrés dans les cellules vertes. </a:t>
            </a:r>
          </a:p>
          <a:p>
            <a:pPr marL="57150" indent="0">
              <a:buNone/>
            </a:pPr>
            <a:r>
              <a:rPr lang="fr-FR" dirty="0" smtClean="0"/>
              <a:t>Saisir ensuite les montants de la facture : </a:t>
            </a:r>
            <a:endParaRPr lang="fr-FR" dirty="0"/>
          </a:p>
          <a:p>
            <a:pPr marL="57150" indent="0">
              <a:buNone/>
            </a:pPr>
            <a:endParaRPr lang="fr-FR" dirty="0" smtClean="0"/>
          </a:p>
          <a:p>
            <a:pPr marL="57150" indent="0">
              <a:buNone/>
            </a:pPr>
            <a:endParaRPr lang="fr-FR" dirty="0"/>
          </a:p>
          <a:p>
            <a:pPr marL="57150" indent="0">
              <a:buNone/>
            </a:pPr>
            <a:endParaRPr lang="fr-FR" dirty="0"/>
          </a:p>
          <a:p>
            <a:pPr marL="57150" indent="0">
              <a:buNone/>
            </a:pPr>
            <a:endParaRPr lang="fr-FR" dirty="0" smtClean="0"/>
          </a:p>
          <a:p>
            <a:pPr marL="57150" indent="0">
              <a:buNone/>
            </a:pPr>
            <a:r>
              <a:rPr lang="fr-FR" dirty="0" smtClean="0"/>
              <a:t>Possibilité d’                une facture si l’écart HPDF en colonne G est de maximum 1€.</a:t>
            </a:r>
          </a:p>
          <a:p>
            <a:pPr marL="57150" indent="0">
              <a:buNone/>
            </a:pPr>
            <a:r>
              <a:rPr lang="fr-FR" dirty="0" smtClean="0"/>
              <a:t>Si l’écart est supérieur, il faut alors vérifier l’ensemble des provisions d’achats pour chaque trajet dans le listing, et corriger les écarts avant de pouvoir                  .</a:t>
            </a:r>
          </a:p>
          <a:p>
            <a:pPr marL="57150" indent="0">
              <a:buNone/>
            </a:pPr>
            <a:endParaRPr lang="fr-FR" dirty="0" smtClean="0"/>
          </a:p>
        </p:txBody>
      </p:sp>
      <p:pic>
        <p:nvPicPr>
          <p:cNvPr id="6" name="Image 5"/>
          <p:cNvPicPr>
            <a:picLocks noChangeAspect="1"/>
          </p:cNvPicPr>
          <p:nvPr/>
        </p:nvPicPr>
        <p:blipFill>
          <a:blip r:embed="rId2"/>
          <a:stretch>
            <a:fillRect/>
          </a:stretch>
        </p:blipFill>
        <p:spPr>
          <a:xfrm>
            <a:off x="4358068" y="2133600"/>
            <a:ext cx="1628775" cy="276225"/>
          </a:xfrm>
          <a:prstGeom prst="rect">
            <a:avLst/>
          </a:prstGeom>
        </p:spPr>
      </p:pic>
      <p:pic>
        <p:nvPicPr>
          <p:cNvPr id="7" name="Image 6"/>
          <p:cNvPicPr>
            <a:picLocks noChangeAspect="1"/>
          </p:cNvPicPr>
          <p:nvPr/>
        </p:nvPicPr>
        <p:blipFill>
          <a:blip r:embed="rId3"/>
          <a:stretch>
            <a:fillRect/>
          </a:stretch>
        </p:blipFill>
        <p:spPr>
          <a:xfrm>
            <a:off x="2967305" y="2704814"/>
            <a:ext cx="8162925" cy="476250"/>
          </a:xfrm>
          <a:prstGeom prst="rect">
            <a:avLst/>
          </a:prstGeom>
          <a:ln>
            <a:solidFill>
              <a:srgbClr val="C00000"/>
            </a:solidFill>
          </a:ln>
        </p:spPr>
      </p:pic>
      <p:pic>
        <p:nvPicPr>
          <p:cNvPr id="9" name="Image 8"/>
          <p:cNvPicPr>
            <a:picLocks noChangeAspect="1"/>
          </p:cNvPicPr>
          <p:nvPr/>
        </p:nvPicPr>
        <p:blipFill>
          <a:blip r:embed="rId4"/>
          <a:stretch>
            <a:fillRect/>
          </a:stretch>
        </p:blipFill>
        <p:spPr>
          <a:xfrm>
            <a:off x="3882771" y="3443254"/>
            <a:ext cx="590550" cy="219075"/>
          </a:xfrm>
          <a:prstGeom prst="rect">
            <a:avLst/>
          </a:prstGeom>
        </p:spPr>
      </p:pic>
      <p:pic>
        <p:nvPicPr>
          <p:cNvPr id="10" name="Image 9"/>
          <p:cNvPicPr>
            <a:picLocks noChangeAspect="1"/>
          </p:cNvPicPr>
          <p:nvPr/>
        </p:nvPicPr>
        <p:blipFill>
          <a:blip r:embed="rId5"/>
          <a:stretch>
            <a:fillRect/>
          </a:stretch>
        </p:blipFill>
        <p:spPr>
          <a:xfrm>
            <a:off x="3954970" y="5855493"/>
            <a:ext cx="1000125" cy="219075"/>
          </a:xfrm>
          <a:prstGeom prst="rect">
            <a:avLst/>
          </a:prstGeom>
        </p:spPr>
      </p:pic>
      <p:pic>
        <p:nvPicPr>
          <p:cNvPr id="11" name="Image 10"/>
          <p:cNvPicPr>
            <a:picLocks noChangeAspect="1"/>
          </p:cNvPicPr>
          <p:nvPr/>
        </p:nvPicPr>
        <p:blipFill>
          <a:blip r:embed="rId6"/>
          <a:stretch>
            <a:fillRect/>
          </a:stretch>
        </p:blipFill>
        <p:spPr>
          <a:xfrm>
            <a:off x="1354455" y="4554315"/>
            <a:ext cx="10715625" cy="1104900"/>
          </a:xfrm>
          <a:prstGeom prst="rect">
            <a:avLst/>
          </a:prstGeom>
          <a:ln>
            <a:solidFill>
              <a:srgbClr val="C00000"/>
            </a:solidFill>
          </a:ln>
        </p:spPr>
      </p:pic>
      <p:pic>
        <p:nvPicPr>
          <p:cNvPr id="12" name="Image 11"/>
          <p:cNvPicPr>
            <a:picLocks noChangeAspect="1"/>
          </p:cNvPicPr>
          <p:nvPr/>
        </p:nvPicPr>
        <p:blipFill>
          <a:blip r:embed="rId7"/>
          <a:stretch>
            <a:fillRect/>
          </a:stretch>
        </p:blipFill>
        <p:spPr>
          <a:xfrm>
            <a:off x="7095058" y="3916188"/>
            <a:ext cx="2124075" cy="457200"/>
          </a:xfrm>
          <a:prstGeom prst="rect">
            <a:avLst/>
          </a:prstGeom>
        </p:spPr>
      </p:pic>
      <p:pic>
        <p:nvPicPr>
          <p:cNvPr id="13" name="Image 12"/>
          <p:cNvPicPr>
            <a:picLocks noChangeAspect="1"/>
          </p:cNvPicPr>
          <p:nvPr/>
        </p:nvPicPr>
        <p:blipFill>
          <a:blip r:embed="rId5"/>
          <a:stretch>
            <a:fillRect/>
          </a:stretch>
        </p:blipFill>
        <p:spPr>
          <a:xfrm>
            <a:off x="9804082" y="6443281"/>
            <a:ext cx="1000125" cy="219075"/>
          </a:xfrm>
          <a:prstGeom prst="rect">
            <a:avLst/>
          </a:prstGeom>
        </p:spPr>
      </p:pic>
      <p:sp>
        <p:nvSpPr>
          <p:cNvPr id="14" name="Parchemin horizontal 13">
            <a:hlinkClick r:id="rId8"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5" name="ZoneTexte 14"/>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spTree>
    <p:extLst>
      <p:ext uri="{BB962C8B-B14F-4D97-AF65-F5344CB8AC3E}">
        <p14:creationId xmlns:p14="http://schemas.microsoft.com/office/powerpoint/2010/main" val="14285576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et enregistrement des factures fournisseurs</a:t>
            </a:r>
            <a:endParaRPr lang="fr-FR" dirty="0"/>
          </a:p>
        </p:txBody>
      </p:sp>
      <p:sp>
        <p:nvSpPr>
          <p:cNvPr id="3" name="Espace réservé du contenu 2"/>
          <p:cNvSpPr>
            <a:spLocks noGrp="1"/>
          </p:cNvSpPr>
          <p:nvPr>
            <p:ph idx="1"/>
          </p:nvPr>
        </p:nvSpPr>
        <p:spPr>
          <a:xfrm>
            <a:off x="2592925" y="2094706"/>
            <a:ext cx="8915400" cy="4660392"/>
          </a:xfrm>
        </p:spPr>
        <p:txBody>
          <a:bodyPr>
            <a:normAutofit/>
          </a:bodyPr>
          <a:lstStyle/>
          <a:p>
            <a:pPr marL="57150" indent="0">
              <a:buNone/>
            </a:pPr>
            <a:r>
              <a:rPr lang="fr-FR" dirty="0" smtClean="0"/>
              <a:t>Suite au clic sur                  , les données suivantes sont enregistrées dans les bases de données :</a:t>
            </a:r>
          </a:p>
          <a:p>
            <a:pPr lvl="1"/>
            <a:r>
              <a:rPr lang="fr-FR" dirty="0" smtClean="0"/>
              <a:t>                             , ajout des informations du tableau de droite :</a:t>
            </a:r>
          </a:p>
          <a:p>
            <a:pPr lvl="1"/>
            <a:endParaRPr lang="fr-FR" dirty="0"/>
          </a:p>
          <a:p>
            <a:pPr lvl="1"/>
            <a:endParaRPr lang="fr-FR" dirty="0" smtClean="0"/>
          </a:p>
          <a:p>
            <a:pPr lvl="1"/>
            <a:endParaRPr lang="fr-FR" dirty="0"/>
          </a:p>
          <a:p>
            <a:pPr lvl="1"/>
            <a:r>
              <a:rPr lang="fr-FR" dirty="0" smtClean="0"/>
              <a:t>                         :</a:t>
            </a:r>
          </a:p>
          <a:p>
            <a:pPr lvl="1"/>
            <a:endParaRPr lang="fr-FR" dirty="0" smtClean="0"/>
          </a:p>
          <a:p>
            <a:pPr marL="57150" indent="0">
              <a:buNone/>
            </a:pPr>
            <a:endParaRPr lang="fr-FR" dirty="0" smtClean="0"/>
          </a:p>
        </p:txBody>
      </p:sp>
      <p:sp>
        <p:nvSpPr>
          <p:cNvPr id="14" name="Parchemin horizontal 13">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15" name="ZoneTexte 14"/>
          <p:cNvSpPr txBox="1"/>
          <p:nvPr/>
        </p:nvSpPr>
        <p:spPr>
          <a:xfrm>
            <a:off x="-73152" y="768096"/>
            <a:ext cx="1309974" cy="369332"/>
          </a:xfrm>
          <a:prstGeom prst="rect">
            <a:avLst/>
          </a:prstGeom>
          <a:noFill/>
        </p:spPr>
        <p:txBody>
          <a:bodyPr wrap="none" rtlCol="0">
            <a:spAutoFit/>
          </a:bodyPr>
          <a:lstStyle/>
          <a:p>
            <a:r>
              <a:rPr lang="fr-FR" dirty="0" smtClean="0">
                <a:solidFill>
                  <a:schemeClr val="bg1"/>
                </a:solidFill>
              </a:rPr>
              <a:t>II Exemple</a:t>
            </a:r>
            <a:endParaRPr lang="fr-FR" dirty="0">
              <a:solidFill>
                <a:schemeClr val="bg1"/>
              </a:solidFill>
            </a:endParaRPr>
          </a:p>
        </p:txBody>
      </p:sp>
      <p:pic>
        <p:nvPicPr>
          <p:cNvPr id="16" name="Image 15"/>
          <p:cNvPicPr>
            <a:picLocks noChangeAspect="1"/>
          </p:cNvPicPr>
          <p:nvPr/>
        </p:nvPicPr>
        <p:blipFill>
          <a:blip r:embed="rId3"/>
          <a:stretch>
            <a:fillRect/>
          </a:stretch>
        </p:blipFill>
        <p:spPr>
          <a:xfrm>
            <a:off x="4564570" y="2182177"/>
            <a:ext cx="1000125" cy="219075"/>
          </a:xfrm>
          <a:prstGeom prst="rect">
            <a:avLst/>
          </a:prstGeom>
        </p:spPr>
      </p:pic>
      <p:pic>
        <p:nvPicPr>
          <p:cNvPr id="17" name="Image 16"/>
          <p:cNvPicPr>
            <a:picLocks noChangeAspect="1"/>
          </p:cNvPicPr>
          <p:nvPr/>
        </p:nvPicPr>
        <p:blipFill>
          <a:blip r:embed="rId4"/>
          <a:stretch>
            <a:fillRect/>
          </a:stretch>
        </p:blipFill>
        <p:spPr>
          <a:xfrm>
            <a:off x="3519487" y="2807779"/>
            <a:ext cx="1504950" cy="257175"/>
          </a:xfrm>
          <a:prstGeom prst="rect">
            <a:avLst/>
          </a:prstGeom>
        </p:spPr>
      </p:pic>
      <p:pic>
        <p:nvPicPr>
          <p:cNvPr id="4" name="Image 3"/>
          <p:cNvPicPr>
            <a:picLocks noChangeAspect="1"/>
          </p:cNvPicPr>
          <p:nvPr/>
        </p:nvPicPr>
        <p:blipFill>
          <a:blip r:embed="rId5"/>
          <a:stretch>
            <a:fillRect/>
          </a:stretch>
        </p:blipFill>
        <p:spPr>
          <a:xfrm>
            <a:off x="2783395" y="3254660"/>
            <a:ext cx="3562350" cy="800100"/>
          </a:xfrm>
          <a:prstGeom prst="rect">
            <a:avLst/>
          </a:prstGeom>
          <a:ln>
            <a:solidFill>
              <a:schemeClr val="accent1"/>
            </a:solidFill>
          </a:ln>
        </p:spPr>
      </p:pic>
      <p:pic>
        <p:nvPicPr>
          <p:cNvPr id="5" name="Image 4"/>
          <p:cNvPicPr>
            <a:picLocks noChangeAspect="1"/>
          </p:cNvPicPr>
          <p:nvPr/>
        </p:nvPicPr>
        <p:blipFill>
          <a:blip r:embed="rId6"/>
          <a:stretch>
            <a:fillRect/>
          </a:stretch>
        </p:blipFill>
        <p:spPr>
          <a:xfrm>
            <a:off x="6669595" y="3254660"/>
            <a:ext cx="5029200" cy="809625"/>
          </a:xfrm>
          <a:prstGeom prst="rect">
            <a:avLst/>
          </a:prstGeom>
          <a:ln>
            <a:solidFill>
              <a:schemeClr val="accent1"/>
            </a:solidFill>
          </a:ln>
        </p:spPr>
      </p:pic>
      <p:pic>
        <p:nvPicPr>
          <p:cNvPr id="18" name="Image 17"/>
          <p:cNvPicPr>
            <a:picLocks noChangeAspect="1"/>
          </p:cNvPicPr>
          <p:nvPr/>
        </p:nvPicPr>
        <p:blipFill>
          <a:blip r:embed="rId7"/>
          <a:stretch>
            <a:fillRect/>
          </a:stretch>
        </p:blipFill>
        <p:spPr>
          <a:xfrm>
            <a:off x="3519487" y="4281042"/>
            <a:ext cx="1219200" cy="266700"/>
          </a:xfrm>
          <a:prstGeom prst="rect">
            <a:avLst/>
          </a:prstGeom>
        </p:spPr>
      </p:pic>
      <p:pic>
        <p:nvPicPr>
          <p:cNvPr id="8" name="Image 7"/>
          <p:cNvPicPr>
            <a:picLocks noChangeAspect="1"/>
          </p:cNvPicPr>
          <p:nvPr/>
        </p:nvPicPr>
        <p:blipFill>
          <a:blip r:embed="rId8"/>
          <a:stretch>
            <a:fillRect/>
          </a:stretch>
        </p:blipFill>
        <p:spPr>
          <a:xfrm>
            <a:off x="2783395" y="4727700"/>
            <a:ext cx="9105900" cy="942975"/>
          </a:xfrm>
          <a:prstGeom prst="rect">
            <a:avLst/>
          </a:prstGeom>
          <a:ln>
            <a:solidFill>
              <a:schemeClr val="accent1"/>
            </a:solidFill>
          </a:ln>
        </p:spPr>
      </p:pic>
    </p:spTree>
    <p:extLst>
      <p:ext uri="{BB962C8B-B14F-4D97-AF65-F5344CB8AC3E}">
        <p14:creationId xmlns:p14="http://schemas.microsoft.com/office/powerpoint/2010/main" val="3046799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Fin du Guide Utilisateur fichier Facturation </a:t>
            </a:r>
            <a:r>
              <a:rPr lang="fr-FR" dirty="0" err="1" smtClean="0"/>
              <a:t>Agrolog</a:t>
            </a:r>
            <a:endParaRPr lang="fr-FR" dirty="0"/>
          </a:p>
        </p:txBody>
      </p:sp>
      <p:sp>
        <p:nvSpPr>
          <p:cNvPr id="3" name="Sous-titre 2"/>
          <p:cNvSpPr>
            <a:spLocks noGrp="1"/>
          </p:cNvSpPr>
          <p:nvPr>
            <p:ph type="subTitle" idx="1"/>
          </p:nvPr>
        </p:nvSpPr>
        <p:spPr/>
        <p:txBody>
          <a:bodyPr>
            <a:normAutofit/>
          </a:bodyPr>
          <a:lstStyle/>
          <a:p>
            <a:r>
              <a:rPr lang="fr-FR" dirty="0"/>
              <a:t>Partie facturation client</a:t>
            </a:r>
          </a:p>
        </p:txBody>
      </p:sp>
      <p:pic>
        <p:nvPicPr>
          <p:cNvPr id="5" name="Image 4">
            <a:extLst>
              <a:ext uri="{FF2B5EF4-FFF2-40B4-BE49-F238E27FC236}">
                <a16:creationId xmlns="" xmlns:xdr="http://schemas.openxmlformats.org/drawingml/2006/spreadsheetDrawing" xmlns:a16="http://schemas.microsoft.com/office/drawing/2014/main" xmlns:lc="http://schemas.openxmlformats.org/drawingml/2006/lockedCanvas" id="{00000000-0008-0000-0600-0000030000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000" y="1269000"/>
            <a:ext cx="2160000" cy="1089855"/>
          </a:xfrm>
          <a:prstGeom prst="rect">
            <a:avLst/>
          </a:prstGeom>
          <a:ln>
            <a:solidFill>
              <a:sysClr val="windowText" lastClr="000000"/>
            </a:solidFill>
          </a:ln>
        </p:spPr>
      </p:pic>
    </p:spTree>
    <p:extLst>
      <p:ext uri="{BB962C8B-B14F-4D97-AF65-F5344CB8AC3E}">
        <p14:creationId xmlns:p14="http://schemas.microsoft.com/office/powerpoint/2010/main" val="3955337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générale des fonctions</a:t>
            </a:r>
            <a:endParaRPr lang="fr-FR" dirty="0"/>
          </a:p>
        </p:txBody>
      </p:sp>
      <p:sp>
        <p:nvSpPr>
          <p:cNvPr id="3" name="Espace réservé du contenu 2"/>
          <p:cNvSpPr>
            <a:spLocks noGrp="1"/>
          </p:cNvSpPr>
          <p:nvPr>
            <p:ph idx="1"/>
          </p:nvPr>
        </p:nvSpPr>
        <p:spPr>
          <a:xfrm>
            <a:off x="2589212" y="2133600"/>
            <a:ext cx="8915400" cy="4532376"/>
          </a:xfrm>
        </p:spPr>
        <p:txBody>
          <a:bodyPr>
            <a:normAutofit/>
          </a:bodyPr>
          <a:lstStyle/>
          <a:p>
            <a:pPr marL="0" indent="0">
              <a:buNone/>
            </a:pPr>
            <a:r>
              <a:rPr lang="fr-FR" dirty="0" smtClean="0"/>
              <a:t>Ce fichier a été construit avec pour but de pouvoir gérer l’ensemble de la facturation en lien avec les tournées créées depuis le fichier Excel d’exploitation.</a:t>
            </a:r>
          </a:p>
          <a:p>
            <a:pPr marL="0" indent="0">
              <a:buNone/>
            </a:pPr>
            <a:endParaRPr lang="fr-FR" dirty="0"/>
          </a:p>
          <a:p>
            <a:pPr marL="0" indent="0">
              <a:buNone/>
            </a:pPr>
            <a:r>
              <a:rPr lang="fr-FR" dirty="0" smtClean="0"/>
              <a:t>Le fichier de facturation </a:t>
            </a:r>
            <a:r>
              <a:rPr lang="fr-FR" dirty="0" err="1" smtClean="0"/>
              <a:t>Agrolog</a:t>
            </a:r>
            <a:r>
              <a:rPr lang="fr-FR" dirty="0" smtClean="0"/>
              <a:t> sert pour :</a:t>
            </a:r>
          </a:p>
          <a:p>
            <a:pPr lvl="1"/>
            <a:r>
              <a:rPr lang="fr-FR" dirty="0" smtClean="0"/>
              <a:t>La facturation</a:t>
            </a:r>
          </a:p>
          <a:p>
            <a:pPr lvl="1"/>
            <a:r>
              <a:rPr lang="fr-FR" dirty="0" smtClean="0"/>
              <a:t>Le contrôle facture des fournisseurs</a:t>
            </a:r>
          </a:p>
          <a:p>
            <a:pPr lvl="1"/>
            <a:r>
              <a:rPr lang="fr-FR" dirty="0" smtClean="0"/>
              <a:t>Le contrôle de cohérence des données d’un mois à l’autre</a:t>
            </a:r>
          </a:p>
          <a:p>
            <a:pPr lvl="1"/>
            <a:r>
              <a:rPr lang="fr-FR" dirty="0" smtClean="0"/>
              <a:t>La création de fichier pour intégration dans SAP</a:t>
            </a:r>
          </a:p>
          <a:p>
            <a:pPr lvl="1"/>
            <a:r>
              <a:rPr lang="fr-FR" dirty="0" smtClean="0"/>
              <a:t>Les statistiques</a:t>
            </a:r>
          </a:p>
        </p:txBody>
      </p:sp>
      <p:sp>
        <p:nvSpPr>
          <p:cNvPr id="6" name="Parchemin horizontal 5">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4" name="ZoneTexte 3"/>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spTree>
    <p:extLst>
      <p:ext uri="{BB962C8B-B14F-4D97-AF65-F5344CB8AC3E}">
        <p14:creationId xmlns:p14="http://schemas.microsoft.com/office/powerpoint/2010/main" val="62646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Lexique</a:t>
            </a:r>
            <a:endParaRPr lang="fr-FR" dirty="0"/>
          </a:p>
        </p:txBody>
      </p:sp>
      <p:sp>
        <p:nvSpPr>
          <p:cNvPr id="3" name="Espace réservé du contenu 2"/>
          <p:cNvSpPr>
            <a:spLocks noGrp="1"/>
          </p:cNvSpPr>
          <p:nvPr>
            <p:ph idx="1"/>
          </p:nvPr>
        </p:nvSpPr>
        <p:spPr>
          <a:xfrm>
            <a:off x="2589212" y="2133600"/>
            <a:ext cx="8915400" cy="4532376"/>
          </a:xfrm>
        </p:spPr>
        <p:txBody>
          <a:bodyPr>
            <a:normAutofit/>
          </a:bodyPr>
          <a:lstStyle/>
          <a:p>
            <a:r>
              <a:rPr lang="fr-FR" dirty="0" smtClean="0"/>
              <a:t>HT = Hors Taxes</a:t>
            </a:r>
          </a:p>
          <a:p>
            <a:r>
              <a:rPr lang="fr-FR" dirty="0" smtClean="0"/>
              <a:t>TTC = Toutes Taxes Comprises</a:t>
            </a:r>
          </a:p>
          <a:p>
            <a:r>
              <a:rPr lang="fr-FR" dirty="0"/>
              <a:t>PDF = Pied De Facture = taxe carburant appliquée au tarif final HT.</a:t>
            </a:r>
          </a:p>
          <a:p>
            <a:r>
              <a:rPr lang="fr-FR" dirty="0" smtClean="0"/>
              <a:t>Transport interne = transport fait avec les moyens propres à la société</a:t>
            </a:r>
          </a:p>
          <a:p>
            <a:r>
              <a:rPr lang="fr-FR" dirty="0" smtClean="0"/>
              <a:t>Transport externe = transport sous traité</a:t>
            </a:r>
          </a:p>
        </p:txBody>
      </p:sp>
      <p:sp>
        <p:nvSpPr>
          <p:cNvPr id="6" name="Parchemin horizontal 5">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4" name="ZoneTexte 3"/>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spTree>
    <p:extLst>
      <p:ext uri="{BB962C8B-B14F-4D97-AF65-F5344CB8AC3E}">
        <p14:creationId xmlns:p14="http://schemas.microsoft.com/office/powerpoint/2010/main" val="480506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Fonctionnement :</a:t>
            </a:r>
            <a:br>
              <a:rPr lang="fr-FR" dirty="0" smtClean="0"/>
            </a:br>
            <a:r>
              <a:rPr lang="fr-FR" sz="2400" dirty="0"/>
              <a:t>Récupérer les données en début de mois</a:t>
            </a:r>
            <a:endParaRPr lang="fr-FR" dirty="0"/>
          </a:p>
        </p:txBody>
      </p:sp>
      <p:sp>
        <p:nvSpPr>
          <p:cNvPr id="3" name="Espace réservé du contenu 2"/>
          <p:cNvSpPr>
            <a:spLocks noGrp="1"/>
          </p:cNvSpPr>
          <p:nvPr>
            <p:ph idx="1"/>
          </p:nvPr>
        </p:nvSpPr>
        <p:spPr>
          <a:xfrm>
            <a:off x="2589212" y="2133600"/>
            <a:ext cx="8915400" cy="4706112"/>
          </a:xfrm>
        </p:spPr>
        <p:txBody>
          <a:bodyPr>
            <a:normAutofit/>
          </a:bodyPr>
          <a:lstStyle/>
          <a:p>
            <a:pPr marL="0" indent="0">
              <a:buNone/>
            </a:pPr>
            <a:r>
              <a:rPr lang="fr-FR" dirty="0" smtClean="0"/>
              <a:t>Les différentes étapes sont les suivantes :</a:t>
            </a:r>
          </a:p>
          <a:p>
            <a:pPr lvl="1"/>
            <a:r>
              <a:rPr lang="fr-FR" dirty="0" smtClean="0"/>
              <a:t>Faire confirmer par l’exploitant l’ensemble des données du mois (un outil de contrôle est disponible via </a:t>
            </a:r>
            <a:r>
              <a:rPr lang="fr-FR" dirty="0" err="1" smtClean="0"/>
              <a:t>QlikView</a:t>
            </a:r>
            <a:r>
              <a:rPr lang="fr-FR" dirty="0" smtClean="0"/>
              <a:t>, l’exploitant reçoit chaque matin un rapport d’anomalie lui remontant les erreurs de saisies via comparaison avec </a:t>
            </a:r>
            <a:r>
              <a:rPr lang="fr-FR" dirty="0" err="1" smtClean="0"/>
              <a:t>Timedisc</a:t>
            </a:r>
            <a:r>
              <a:rPr lang="fr-FR" dirty="0" smtClean="0"/>
              <a:t>)</a:t>
            </a:r>
          </a:p>
          <a:p>
            <a:pPr lvl="1"/>
            <a:r>
              <a:rPr lang="fr-FR" dirty="0"/>
              <a:t>Récupérer l’ensemble des données du mois à facturer sur le fichier d’exploitation. Les données à récupérer se trouvent dans un onglet masqué</a:t>
            </a:r>
            <a:r>
              <a:rPr lang="fr-FR" dirty="0" smtClean="0"/>
              <a:t>.</a:t>
            </a:r>
          </a:p>
          <a:p>
            <a:pPr lvl="1"/>
            <a:r>
              <a:rPr lang="fr-FR" dirty="0" smtClean="0"/>
              <a:t>Lancer le calcul du coût de chaque ligne de donnée.</a:t>
            </a:r>
          </a:p>
          <a:p>
            <a:pPr lvl="1"/>
            <a:r>
              <a:rPr lang="fr-FR" dirty="0" smtClean="0"/>
              <a:t>Vérifier s’il y a des tournées qui ne sont pas affectées à un client, et/ou des tournées vendues à 0€</a:t>
            </a:r>
          </a:p>
          <a:p>
            <a:pPr lvl="1"/>
            <a:r>
              <a:rPr lang="fr-FR" dirty="0" smtClean="0"/>
              <a:t>Demander des précisions à l’exploitant sur les tournées spécifiques récupérées. </a:t>
            </a:r>
            <a:r>
              <a:rPr lang="fr-FR" dirty="0"/>
              <a:t>I</a:t>
            </a:r>
            <a:r>
              <a:rPr lang="fr-FR" dirty="0" smtClean="0"/>
              <a:t>l va falloir saisir les prix de ventes à la main. Récupérer le maximum d’information pour faire la cotation (tournée, chauffeur, immatriculations, client, heures passées hors temps de conduite)</a:t>
            </a:r>
          </a:p>
        </p:txBody>
      </p:sp>
      <p:sp>
        <p:nvSpPr>
          <p:cNvPr id="4" name="Parchemin horizontal 3">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5" name="ZoneTexte 4"/>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spTree>
    <p:extLst>
      <p:ext uri="{BB962C8B-B14F-4D97-AF65-F5344CB8AC3E}">
        <p14:creationId xmlns:p14="http://schemas.microsoft.com/office/powerpoint/2010/main" val="2211679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Fonctionnement :</a:t>
            </a:r>
            <a:r>
              <a:rPr lang="fr-FR" dirty="0"/>
              <a:t/>
            </a:r>
            <a:br>
              <a:rPr lang="fr-FR" dirty="0"/>
            </a:br>
            <a:r>
              <a:rPr lang="fr-FR" sz="2400" dirty="0" smtClean="0"/>
              <a:t>Contenu du fichier Excel</a:t>
            </a:r>
            <a:endParaRPr lang="fr-FR" sz="3200" dirty="0"/>
          </a:p>
        </p:txBody>
      </p:sp>
      <p:sp>
        <p:nvSpPr>
          <p:cNvPr id="3" name="Espace réservé du contenu 2"/>
          <p:cNvSpPr>
            <a:spLocks noGrp="1"/>
          </p:cNvSpPr>
          <p:nvPr>
            <p:ph idx="1"/>
          </p:nvPr>
        </p:nvSpPr>
        <p:spPr>
          <a:xfrm>
            <a:off x="2589212" y="2133600"/>
            <a:ext cx="8915400" cy="4724400"/>
          </a:xfrm>
        </p:spPr>
        <p:txBody>
          <a:bodyPr>
            <a:normAutofit fontScale="92500" lnSpcReduction="10000"/>
          </a:bodyPr>
          <a:lstStyle/>
          <a:p>
            <a:pPr marL="0" indent="0">
              <a:buNone/>
            </a:pPr>
            <a:r>
              <a:rPr lang="fr-FR" dirty="0" smtClean="0"/>
              <a:t>Les onglets jaunes sont les onglets qui contiennent les informations et qui peuvent être paramétrables. Les bleus permettent de créer les plannings prévisionnels de la semaine. Les verts permettent de visualiser, contrôler et valider les données saisies.</a:t>
            </a:r>
          </a:p>
          <a:p>
            <a:pPr marL="0" indent="0">
              <a:buNone/>
            </a:pPr>
            <a:r>
              <a:rPr lang="fr-FR" dirty="0" smtClean="0"/>
              <a:t>Voici les différents onglets accessibles :</a:t>
            </a:r>
          </a:p>
          <a:p>
            <a:pPr lvl="1"/>
            <a:r>
              <a:rPr lang="fr-FR" dirty="0" smtClean="0"/>
              <a:t>En gris :                                            </a:t>
            </a:r>
          </a:p>
          <a:p>
            <a:pPr lvl="2"/>
            <a:r>
              <a:rPr lang="fr-FR" dirty="0" smtClean="0"/>
              <a:t>1: listing des données d’exploitation et des coûts liés, </a:t>
            </a:r>
          </a:p>
          <a:p>
            <a:pPr lvl="2"/>
            <a:r>
              <a:rPr lang="fr-FR" dirty="0" smtClean="0"/>
              <a:t>2: création des fichiers de données à intégrer dans SAP,</a:t>
            </a:r>
          </a:p>
          <a:p>
            <a:pPr lvl="2"/>
            <a:r>
              <a:rPr lang="fr-FR" dirty="0" smtClean="0"/>
              <a:t>3: listing des données lié à l’achat de transport et au contrôle facture associé.</a:t>
            </a:r>
          </a:p>
          <a:p>
            <a:pPr lvl="1"/>
            <a:r>
              <a:rPr lang="fr-FR" dirty="0" smtClean="0"/>
              <a:t>En jaune :                                                                                                                   </a:t>
            </a:r>
          </a:p>
          <a:p>
            <a:pPr lvl="2"/>
            <a:r>
              <a:rPr lang="fr-FR" dirty="0" smtClean="0"/>
              <a:t>1: paramétrage des coûts d’achat et de vente des tournées,</a:t>
            </a:r>
          </a:p>
          <a:p>
            <a:pPr lvl="2"/>
            <a:r>
              <a:rPr lang="fr-FR" dirty="0" smtClean="0"/>
              <a:t>2: paramétrage des éléments permettant le calcul des PDF par transporteur et client.</a:t>
            </a:r>
          </a:p>
          <a:p>
            <a:pPr lvl="1"/>
            <a:r>
              <a:rPr lang="fr-FR" dirty="0" smtClean="0"/>
              <a:t>En orange :                                                                                         </a:t>
            </a:r>
          </a:p>
          <a:p>
            <a:pPr lvl="2"/>
            <a:r>
              <a:rPr lang="fr-FR" dirty="0" smtClean="0"/>
              <a:t>1: génération des </a:t>
            </a:r>
            <a:r>
              <a:rPr lang="fr-FR" dirty="0" err="1" smtClean="0"/>
              <a:t>reportings</a:t>
            </a:r>
            <a:r>
              <a:rPr lang="fr-FR" dirty="0" smtClean="0"/>
              <a:t> détaillés joints aux factures,</a:t>
            </a:r>
          </a:p>
          <a:p>
            <a:pPr lvl="2"/>
            <a:r>
              <a:rPr lang="fr-FR" dirty="0" smtClean="0"/>
              <a:t>2: contrôle des factures d’achat de transport par transporteur.</a:t>
            </a:r>
          </a:p>
          <a:p>
            <a:pPr lvl="1"/>
            <a:r>
              <a:rPr lang="fr-FR" dirty="0" smtClean="0"/>
              <a:t>En vert,               différentes statistiques disponibles sur l’évolution des ventes par mois.</a:t>
            </a:r>
          </a:p>
        </p:txBody>
      </p:sp>
      <p:sp>
        <p:nvSpPr>
          <p:cNvPr id="8" name="Parchemin horizontal 7">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9" name="ZoneTexte 8"/>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4" name="Image 3"/>
          <p:cNvPicPr>
            <a:picLocks noChangeAspect="1"/>
          </p:cNvPicPr>
          <p:nvPr/>
        </p:nvPicPr>
        <p:blipFill>
          <a:blip r:embed="rId3"/>
          <a:stretch>
            <a:fillRect/>
          </a:stretch>
        </p:blipFill>
        <p:spPr>
          <a:xfrm>
            <a:off x="4236148" y="3344231"/>
            <a:ext cx="3314700" cy="266700"/>
          </a:xfrm>
          <a:prstGeom prst="rect">
            <a:avLst/>
          </a:prstGeom>
        </p:spPr>
      </p:pic>
      <p:pic>
        <p:nvPicPr>
          <p:cNvPr id="10" name="Image 9"/>
          <p:cNvPicPr>
            <a:picLocks noChangeAspect="1"/>
          </p:cNvPicPr>
          <p:nvPr/>
        </p:nvPicPr>
        <p:blipFill>
          <a:blip r:embed="rId4"/>
          <a:stretch>
            <a:fillRect/>
          </a:stretch>
        </p:blipFill>
        <p:spPr>
          <a:xfrm>
            <a:off x="4400740" y="4583818"/>
            <a:ext cx="3505200" cy="266700"/>
          </a:xfrm>
          <a:prstGeom prst="rect">
            <a:avLst/>
          </a:prstGeom>
        </p:spPr>
      </p:pic>
      <p:pic>
        <p:nvPicPr>
          <p:cNvPr id="11" name="Image 10"/>
          <p:cNvPicPr>
            <a:picLocks noChangeAspect="1"/>
          </p:cNvPicPr>
          <p:nvPr/>
        </p:nvPicPr>
        <p:blipFill>
          <a:blip r:embed="rId5"/>
          <a:stretch>
            <a:fillRect/>
          </a:stretch>
        </p:blipFill>
        <p:spPr>
          <a:xfrm>
            <a:off x="4574476" y="5514604"/>
            <a:ext cx="2743200" cy="285750"/>
          </a:xfrm>
          <a:prstGeom prst="rect">
            <a:avLst/>
          </a:prstGeom>
        </p:spPr>
      </p:pic>
      <p:pic>
        <p:nvPicPr>
          <p:cNvPr id="12" name="Image 11"/>
          <p:cNvPicPr>
            <a:picLocks noChangeAspect="1"/>
          </p:cNvPicPr>
          <p:nvPr/>
        </p:nvPicPr>
        <p:blipFill>
          <a:blip r:embed="rId6"/>
          <a:stretch>
            <a:fillRect/>
          </a:stretch>
        </p:blipFill>
        <p:spPr>
          <a:xfrm>
            <a:off x="4147184" y="6463704"/>
            <a:ext cx="647700" cy="276225"/>
          </a:xfrm>
          <a:prstGeom prst="rect">
            <a:avLst/>
          </a:prstGeom>
        </p:spPr>
      </p:pic>
    </p:spTree>
    <p:extLst>
      <p:ext uri="{BB962C8B-B14F-4D97-AF65-F5344CB8AC3E}">
        <p14:creationId xmlns:p14="http://schemas.microsoft.com/office/powerpoint/2010/main" val="3623972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Détail de chaque onglet :</a:t>
            </a:r>
            <a:br>
              <a:rPr lang="fr-FR" dirty="0" smtClean="0"/>
            </a:br>
            <a:r>
              <a:rPr lang="fr-FR" sz="2400" dirty="0" smtClean="0"/>
              <a:t>Début de mois : </a:t>
            </a:r>
            <a:r>
              <a:rPr lang="fr-FR" sz="2400" dirty="0" err="1"/>
              <a:t>BaseDeDonnees</a:t>
            </a:r>
            <a:r>
              <a:rPr lang="fr-FR" sz="2400" dirty="0"/>
              <a:t> </a:t>
            </a:r>
            <a:r>
              <a:rPr lang="fr-FR" sz="2400" dirty="0" smtClean="0"/>
              <a:t>Exploitation</a:t>
            </a:r>
            <a:endParaRPr lang="fr-FR" sz="2400" dirty="0"/>
          </a:p>
        </p:txBody>
      </p:sp>
      <p:sp>
        <p:nvSpPr>
          <p:cNvPr id="3" name="Espace réservé du contenu 2"/>
          <p:cNvSpPr>
            <a:spLocks noGrp="1"/>
          </p:cNvSpPr>
          <p:nvPr>
            <p:ph idx="1"/>
          </p:nvPr>
        </p:nvSpPr>
        <p:spPr>
          <a:xfrm>
            <a:off x="2589212" y="2133600"/>
            <a:ext cx="8915400" cy="4660392"/>
          </a:xfrm>
        </p:spPr>
        <p:txBody>
          <a:bodyPr>
            <a:normAutofit/>
          </a:bodyPr>
          <a:lstStyle/>
          <a:p>
            <a:pPr marL="0" indent="0">
              <a:buNone/>
            </a:pPr>
            <a:r>
              <a:rPr lang="fr-FR" dirty="0" smtClean="0"/>
              <a:t>L’onglet                            permet de lister l’ensemble des données qui vont servir de base au reste de l’application. C’est la base de données principale</a:t>
            </a:r>
            <a:r>
              <a:rPr lang="fr-FR" dirty="0"/>
              <a:t>.</a:t>
            </a:r>
            <a:r>
              <a:rPr lang="fr-FR" dirty="0" smtClean="0"/>
              <a:t> Elle sera complétée par la suite, lors du contrôle des factures d’achat de transport.</a:t>
            </a:r>
            <a:endParaRPr lang="fr-FR" dirty="0"/>
          </a:p>
          <a:p>
            <a:pPr marL="0" indent="0">
              <a:buNone/>
            </a:pPr>
            <a:r>
              <a:rPr lang="fr-FR" dirty="0" smtClean="0"/>
              <a:t>Chaque tournée provenant du fichier exploitation est reprise ici, puis on lui ajoute :</a:t>
            </a:r>
          </a:p>
          <a:p>
            <a:pPr lvl="1"/>
            <a:r>
              <a:rPr lang="fr-FR" dirty="0" smtClean="0"/>
              <a:t>Pour le transport fait en interne : </a:t>
            </a:r>
          </a:p>
          <a:p>
            <a:pPr lvl="2"/>
            <a:r>
              <a:rPr lang="fr-FR" dirty="0" smtClean="0"/>
              <a:t>Un tarif de vente</a:t>
            </a:r>
          </a:p>
          <a:p>
            <a:pPr lvl="2"/>
            <a:r>
              <a:rPr lang="fr-FR" dirty="0" smtClean="0"/>
              <a:t>Un client</a:t>
            </a:r>
          </a:p>
          <a:p>
            <a:pPr lvl="2"/>
            <a:r>
              <a:rPr lang="fr-FR" dirty="0" smtClean="0"/>
              <a:t>Une taxe gazole</a:t>
            </a:r>
          </a:p>
          <a:p>
            <a:pPr lvl="1"/>
            <a:r>
              <a:rPr lang="fr-FR" dirty="0" smtClean="0"/>
              <a:t>Pour le fait en externe :</a:t>
            </a:r>
          </a:p>
          <a:p>
            <a:pPr lvl="2"/>
            <a:r>
              <a:rPr lang="fr-FR" dirty="0" smtClean="0"/>
              <a:t>Un tarif d’achat ainsi qu’un tarif de vente</a:t>
            </a:r>
          </a:p>
          <a:p>
            <a:pPr lvl="2"/>
            <a:r>
              <a:rPr lang="fr-FR" dirty="0" smtClean="0"/>
              <a:t>Un client</a:t>
            </a:r>
          </a:p>
          <a:p>
            <a:pPr lvl="2"/>
            <a:r>
              <a:rPr lang="fr-FR" dirty="0" smtClean="0"/>
              <a:t>Une taxe gazole pour l’achat et une autre pour la vente</a:t>
            </a:r>
          </a:p>
        </p:txBody>
      </p:sp>
      <p:sp>
        <p:nvSpPr>
          <p:cNvPr id="7" name="Parchemin horizontal 6">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8" name="ZoneTexte 7"/>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9" name="Image 8"/>
          <p:cNvPicPr>
            <a:picLocks noChangeAspect="1"/>
          </p:cNvPicPr>
          <p:nvPr/>
        </p:nvPicPr>
        <p:blipFill>
          <a:blip r:embed="rId3"/>
          <a:stretch>
            <a:fillRect/>
          </a:stretch>
        </p:blipFill>
        <p:spPr>
          <a:xfrm>
            <a:off x="3706749" y="2182748"/>
            <a:ext cx="1504950" cy="257175"/>
          </a:xfrm>
          <a:prstGeom prst="rect">
            <a:avLst/>
          </a:prstGeom>
        </p:spPr>
      </p:pic>
    </p:spTree>
    <p:extLst>
      <p:ext uri="{BB962C8B-B14F-4D97-AF65-F5344CB8AC3E}">
        <p14:creationId xmlns:p14="http://schemas.microsoft.com/office/powerpoint/2010/main" val="3596538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Détail de chaque onglet :</a:t>
            </a:r>
            <a:br>
              <a:rPr lang="fr-FR" dirty="0" smtClean="0"/>
            </a:br>
            <a:r>
              <a:rPr lang="fr-FR" sz="2400" dirty="0" smtClean="0"/>
              <a:t>Début de mois : SAP</a:t>
            </a:r>
            <a:endParaRPr lang="fr-FR" sz="2400" dirty="0"/>
          </a:p>
        </p:txBody>
      </p:sp>
      <p:sp>
        <p:nvSpPr>
          <p:cNvPr id="3" name="Espace réservé du contenu 2"/>
          <p:cNvSpPr>
            <a:spLocks noGrp="1"/>
          </p:cNvSpPr>
          <p:nvPr>
            <p:ph idx="1"/>
          </p:nvPr>
        </p:nvSpPr>
        <p:spPr>
          <a:xfrm>
            <a:off x="2589212" y="2133600"/>
            <a:ext cx="8915400" cy="4660392"/>
          </a:xfrm>
        </p:spPr>
        <p:txBody>
          <a:bodyPr>
            <a:normAutofit/>
          </a:bodyPr>
          <a:lstStyle/>
          <a:p>
            <a:pPr marL="0" indent="0">
              <a:buNone/>
            </a:pPr>
            <a:r>
              <a:rPr lang="fr-FR" dirty="0" smtClean="0"/>
              <a:t>L’onglet           permet de créer l’ensemble des fichiers nécessaires à l’intégration des données comptables dans SAP, pour un mois donné. </a:t>
            </a:r>
          </a:p>
          <a:p>
            <a:pPr marL="0" indent="0">
              <a:buNone/>
            </a:pPr>
            <a:endParaRPr lang="fr-FR" dirty="0" smtClean="0"/>
          </a:p>
          <a:p>
            <a:pPr marL="0" indent="0">
              <a:buNone/>
            </a:pPr>
            <a:r>
              <a:rPr lang="fr-FR" dirty="0" smtClean="0"/>
              <a:t>Via cet onglet, 5 fichiers sont générés (1 pour l’</a:t>
            </a:r>
            <a:r>
              <a:rPr lang="fr-FR" dirty="0" smtClean="0">
                <a:solidFill>
                  <a:schemeClr val="accent1"/>
                </a:solidFill>
              </a:rPr>
              <a:t>achat</a:t>
            </a:r>
            <a:r>
              <a:rPr lang="fr-FR" dirty="0" smtClean="0"/>
              <a:t>, 4 pour la </a:t>
            </a:r>
            <a:r>
              <a:rPr lang="fr-FR" dirty="0" smtClean="0">
                <a:solidFill>
                  <a:schemeClr val="accent6"/>
                </a:solidFill>
              </a:rPr>
              <a:t>vente</a:t>
            </a:r>
            <a:r>
              <a:rPr lang="fr-FR" dirty="0" smtClean="0"/>
              <a:t>) :</a:t>
            </a:r>
          </a:p>
          <a:p>
            <a:pPr lvl="1"/>
            <a:r>
              <a:rPr lang="fr-FR" dirty="0" smtClean="0"/>
              <a:t>L’achat de transport</a:t>
            </a:r>
            <a:r>
              <a:rPr lang="fr-FR" dirty="0"/>
              <a:t>, montant unique HT </a:t>
            </a:r>
            <a:r>
              <a:rPr lang="fr-FR" dirty="0" smtClean="0"/>
              <a:t>avec PDF compris [</a:t>
            </a:r>
            <a:r>
              <a:rPr lang="fr-FR" b="1" dirty="0" smtClean="0">
                <a:solidFill>
                  <a:schemeClr val="accent1"/>
                </a:solidFill>
              </a:rPr>
              <a:t>achat</a:t>
            </a:r>
            <a:r>
              <a:rPr lang="fr-FR" dirty="0" smtClean="0"/>
              <a:t>]</a:t>
            </a:r>
          </a:p>
          <a:p>
            <a:pPr lvl="1"/>
            <a:r>
              <a:rPr lang="fr-FR" dirty="0" smtClean="0"/>
              <a:t>Le PDF du transport effectué en </a:t>
            </a:r>
            <a:r>
              <a:rPr lang="fr-FR" b="1" dirty="0" smtClean="0"/>
              <a:t>in</a:t>
            </a:r>
            <a:r>
              <a:rPr lang="fr-FR" dirty="0" smtClean="0"/>
              <a:t>terne [</a:t>
            </a:r>
            <a:r>
              <a:rPr lang="fr-FR" b="1" dirty="0" smtClean="0">
                <a:solidFill>
                  <a:schemeClr val="accent6"/>
                </a:solidFill>
              </a:rPr>
              <a:t>vente</a:t>
            </a:r>
            <a:r>
              <a:rPr lang="fr-FR" dirty="0" smtClean="0"/>
              <a:t>]</a:t>
            </a:r>
          </a:p>
          <a:p>
            <a:pPr lvl="1"/>
            <a:r>
              <a:rPr lang="fr-FR" dirty="0" smtClean="0"/>
              <a:t>Le prix HT et hors PDF du </a:t>
            </a:r>
            <a:r>
              <a:rPr lang="fr-FR" dirty="0"/>
              <a:t>transport effectué en </a:t>
            </a:r>
            <a:r>
              <a:rPr lang="fr-FR" b="1" dirty="0" smtClean="0"/>
              <a:t>in</a:t>
            </a:r>
            <a:r>
              <a:rPr lang="fr-FR" dirty="0" smtClean="0"/>
              <a:t>terne [</a:t>
            </a:r>
            <a:r>
              <a:rPr lang="fr-FR" b="1" dirty="0" smtClean="0">
                <a:solidFill>
                  <a:schemeClr val="accent6"/>
                </a:solidFill>
              </a:rPr>
              <a:t>vente</a:t>
            </a:r>
            <a:r>
              <a:rPr lang="fr-FR" dirty="0"/>
              <a:t>]</a:t>
            </a:r>
          </a:p>
          <a:p>
            <a:pPr lvl="1"/>
            <a:r>
              <a:rPr lang="fr-FR" dirty="0"/>
              <a:t>Le PDF du transport effectué en </a:t>
            </a:r>
            <a:r>
              <a:rPr lang="fr-FR" b="1" dirty="0" smtClean="0"/>
              <a:t>ex</a:t>
            </a:r>
            <a:r>
              <a:rPr lang="fr-FR" dirty="0" smtClean="0"/>
              <a:t>terne [</a:t>
            </a:r>
            <a:r>
              <a:rPr lang="fr-FR" b="1" dirty="0" smtClean="0">
                <a:solidFill>
                  <a:schemeClr val="accent6"/>
                </a:solidFill>
              </a:rPr>
              <a:t>vente</a:t>
            </a:r>
            <a:r>
              <a:rPr lang="fr-FR" dirty="0"/>
              <a:t>]</a:t>
            </a:r>
          </a:p>
          <a:p>
            <a:pPr lvl="1"/>
            <a:r>
              <a:rPr lang="fr-FR" dirty="0"/>
              <a:t>Le prix HT et hors PDF du transport effectué en </a:t>
            </a:r>
            <a:r>
              <a:rPr lang="fr-FR" b="1" dirty="0" smtClean="0"/>
              <a:t>ex</a:t>
            </a:r>
            <a:r>
              <a:rPr lang="fr-FR" dirty="0" smtClean="0"/>
              <a:t>terne [</a:t>
            </a:r>
            <a:r>
              <a:rPr lang="fr-FR" b="1" dirty="0" smtClean="0">
                <a:solidFill>
                  <a:schemeClr val="accent6"/>
                </a:solidFill>
              </a:rPr>
              <a:t>vente</a:t>
            </a:r>
            <a:r>
              <a:rPr lang="fr-FR" dirty="0" smtClean="0"/>
              <a:t>]</a:t>
            </a:r>
          </a:p>
          <a:p>
            <a:pPr lvl="1"/>
            <a:endParaRPr lang="fr-FR" dirty="0"/>
          </a:p>
          <a:p>
            <a:pPr marL="57150" indent="0">
              <a:buNone/>
            </a:pPr>
            <a:r>
              <a:rPr lang="fr-FR" dirty="0" smtClean="0"/>
              <a:t>L’</a:t>
            </a:r>
            <a:r>
              <a:rPr lang="fr-FR" dirty="0" smtClean="0">
                <a:solidFill>
                  <a:schemeClr val="accent1"/>
                </a:solidFill>
              </a:rPr>
              <a:t>achat</a:t>
            </a:r>
            <a:r>
              <a:rPr lang="fr-FR" dirty="0" smtClean="0"/>
              <a:t> est regroupé par transporteur, la </a:t>
            </a:r>
            <a:r>
              <a:rPr lang="fr-FR" dirty="0" smtClean="0">
                <a:solidFill>
                  <a:schemeClr val="accent6"/>
                </a:solidFill>
              </a:rPr>
              <a:t>vente</a:t>
            </a:r>
            <a:r>
              <a:rPr lang="fr-FR" dirty="0" smtClean="0"/>
              <a:t> est regroupée par combinaison client et article.</a:t>
            </a:r>
            <a:endParaRPr lang="fr-FR" dirty="0"/>
          </a:p>
        </p:txBody>
      </p:sp>
      <p:sp>
        <p:nvSpPr>
          <p:cNvPr id="7" name="Parchemin horizontal 6">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8" name="ZoneTexte 7"/>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10" name="Image 9"/>
          <p:cNvPicPr>
            <a:picLocks noChangeAspect="1"/>
          </p:cNvPicPr>
          <p:nvPr/>
        </p:nvPicPr>
        <p:blipFill>
          <a:blip r:embed="rId3"/>
          <a:stretch>
            <a:fillRect/>
          </a:stretch>
        </p:blipFill>
        <p:spPr>
          <a:xfrm>
            <a:off x="3668268" y="2163698"/>
            <a:ext cx="571500" cy="276225"/>
          </a:xfrm>
          <a:prstGeom prst="rect">
            <a:avLst/>
          </a:prstGeom>
        </p:spPr>
      </p:pic>
    </p:spTree>
    <p:extLst>
      <p:ext uri="{BB962C8B-B14F-4D97-AF65-F5344CB8AC3E}">
        <p14:creationId xmlns:p14="http://schemas.microsoft.com/office/powerpoint/2010/main" val="2976069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de chaque onglet :</a:t>
            </a:r>
            <a:br>
              <a:rPr lang="fr-FR" dirty="0" smtClean="0"/>
            </a:br>
            <a:r>
              <a:rPr lang="fr-FR" sz="2400" dirty="0"/>
              <a:t>Début de mois : </a:t>
            </a:r>
            <a:r>
              <a:rPr lang="fr-FR" sz="2400" dirty="0" err="1"/>
              <a:t>BaseDeDonnees</a:t>
            </a:r>
            <a:r>
              <a:rPr lang="fr-FR" sz="2400" dirty="0"/>
              <a:t> </a:t>
            </a:r>
            <a:r>
              <a:rPr lang="fr-FR" sz="2400" dirty="0" smtClean="0"/>
              <a:t>Facture</a:t>
            </a:r>
            <a:endParaRPr lang="fr-FR" dirty="0"/>
          </a:p>
        </p:txBody>
      </p:sp>
      <p:sp>
        <p:nvSpPr>
          <p:cNvPr id="3" name="Espace réservé du contenu 2"/>
          <p:cNvSpPr>
            <a:spLocks noGrp="1"/>
          </p:cNvSpPr>
          <p:nvPr>
            <p:ph idx="1"/>
          </p:nvPr>
        </p:nvSpPr>
        <p:spPr>
          <a:xfrm>
            <a:off x="2589212" y="2133600"/>
            <a:ext cx="8915400" cy="4660392"/>
          </a:xfrm>
        </p:spPr>
        <p:txBody>
          <a:bodyPr/>
          <a:lstStyle/>
          <a:p>
            <a:pPr marL="0" indent="0">
              <a:buNone/>
            </a:pPr>
            <a:r>
              <a:rPr lang="fr-FR" dirty="0"/>
              <a:t>L’onglet                     </a:t>
            </a:r>
            <a:r>
              <a:rPr lang="fr-FR" dirty="0" smtClean="0"/>
              <a:t> permet </a:t>
            </a:r>
            <a:r>
              <a:rPr lang="fr-FR" dirty="0"/>
              <a:t>de </a:t>
            </a:r>
            <a:r>
              <a:rPr lang="fr-FR" dirty="0" smtClean="0"/>
              <a:t>garder un historique de l’ensemble des factures d’achat de transport enregistrées dans l’application.</a:t>
            </a:r>
            <a:endParaRPr lang="fr-FR" dirty="0"/>
          </a:p>
          <a:p>
            <a:pPr marL="0" indent="0">
              <a:buNone/>
            </a:pPr>
            <a:endParaRPr lang="fr-FR" dirty="0" smtClean="0"/>
          </a:p>
          <a:p>
            <a:pPr marL="0" indent="0">
              <a:buNone/>
            </a:pPr>
            <a:endParaRPr lang="fr-FR" dirty="0" smtClean="0"/>
          </a:p>
          <a:p>
            <a:pPr marL="0" indent="0">
              <a:buNone/>
            </a:pPr>
            <a:r>
              <a:rPr lang="fr-FR" dirty="0" smtClean="0"/>
              <a:t>Les différentes données stockées sont les suivantes :</a:t>
            </a:r>
          </a:p>
          <a:p>
            <a:pPr marL="0" indent="0">
              <a:buNone/>
            </a:pPr>
            <a:endParaRPr lang="fr-FR" dirty="0" smtClean="0"/>
          </a:p>
          <a:p>
            <a:pPr lvl="1"/>
            <a:r>
              <a:rPr lang="fr-FR" dirty="0" smtClean="0"/>
              <a:t>Date de facture et date de saisie</a:t>
            </a:r>
          </a:p>
          <a:p>
            <a:pPr lvl="1"/>
            <a:r>
              <a:rPr lang="fr-FR" dirty="0" smtClean="0"/>
              <a:t>Numéro de facture</a:t>
            </a:r>
          </a:p>
          <a:p>
            <a:pPr lvl="1"/>
            <a:r>
              <a:rPr lang="fr-FR" dirty="0" smtClean="0"/>
              <a:t>PDF de la facture et PDF provisionné (estimé)</a:t>
            </a:r>
          </a:p>
          <a:p>
            <a:pPr lvl="1"/>
            <a:r>
              <a:rPr lang="fr-FR" dirty="0" smtClean="0"/>
              <a:t>Montants HT (hors PDF), Montant HT (avec PDF), et écart de Montant entre la provision et la facture sans prise en compte des PDF </a:t>
            </a:r>
            <a:endParaRPr lang="fr-FR" dirty="0"/>
          </a:p>
        </p:txBody>
      </p:sp>
      <p:sp>
        <p:nvSpPr>
          <p:cNvPr id="4" name="Parchemin horizontal 3">
            <a:hlinkClick r:id="rId2" action="ppaction://hlinksldjump"/>
          </p:cNvPr>
          <p:cNvSpPr/>
          <p:nvPr/>
        </p:nvSpPr>
        <p:spPr>
          <a:xfrm>
            <a:off x="10680192" y="59500"/>
            <a:ext cx="1389888" cy="374904"/>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smtClean="0"/>
              <a:t>Sommaire</a:t>
            </a:r>
            <a:endParaRPr lang="fr-FR" dirty="0"/>
          </a:p>
        </p:txBody>
      </p:sp>
      <p:sp>
        <p:nvSpPr>
          <p:cNvPr id="5" name="ZoneTexte 4"/>
          <p:cNvSpPr txBox="1"/>
          <p:nvPr/>
        </p:nvSpPr>
        <p:spPr>
          <a:xfrm>
            <a:off x="-73152" y="768096"/>
            <a:ext cx="1691489" cy="369332"/>
          </a:xfrm>
          <a:prstGeom prst="rect">
            <a:avLst/>
          </a:prstGeom>
          <a:noFill/>
        </p:spPr>
        <p:txBody>
          <a:bodyPr wrap="none" rtlCol="0">
            <a:spAutoFit/>
          </a:bodyPr>
          <a:lstStyle/>
          <a:p>
            <a:r>
              <a:rPr lang="fr-FR" dirty="0" smtClean="0">
                <a:solidFill>
                  <a:schemeClr val="bg1"/>
                </a:solidFill>
              </a:rPr>
              <a:t>I Présentation</a:t>
            </a:r>
            <a:endParaRPr lang="fr-FR" dirty="0">
              <a:solidFill>
                <a:schemeClr val="bg1"/>
              </a:solidFill>
            </a:endParaRPr>
          </a:p>
        </p:txBody>
      </p:sp>
      <p:pic>
        <p:nvPicPr>
          <p:cNvPr id="6" name="Image 5"/>
          <p:cNvPicPr>
            <a:picLocks noChangeAspect="1"/>
          </p:cNvPicPr>
          <p:nvPr/>
        </p:nvPicPr>
        <p:blipFill>
          <a:blip r:embed="rId3"/>
          <a:stretch>
            <a:fillRect/>
          </a:stretch>
        </p:blipFill>
        <p:spPr>
          <a:xfrm>
            <a:off x="3657600" y="2198370"/>
            <a:ext cx="1219200" cy="266700"/>
          </a:xfrm>
          <a:prstGeom prst="rect">
            <a:avLst/>
          </a:prstGeom>
        </p:spPr>
      </p:pic>
    </p:spTree>
    <p:extLst>
      <p:ext uri="{BB962C8B-B14F-4D97-AF65-F5344CB8AC3E}">
        <p14:creationId xmlns:p14="http://schemas.microsoft.com/office/powerpoint/2010/main" val="115282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2476</TotalTime>
  <Words>2340</Words>
  <Application>Microsoft Office PowerPoint</Application>
  <PresentationFormat>Grand écran</PresentationFormat>
  <Paragraphs>311</Paragraphs>
  <Slides>27</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3</vt:i4>
      </vt:variant>
      <vt:variant>
        <vt:lpstr>Titres des diapositives</vt:lpstr>
      </vt:variant>
      <vt:variant>
        <vt:i4>27</vt:i4>
      </vt:variant>
    </vt:vector>
  </HeadingPairs>
  <TitlesOfParts>
    <vt:vector size="34" baseType="lpstr">
      <vt:lpstr>Arial</vt:lpstr>
      <vt:lpstr>Century Gothic</vt:lpstr>
      <vt:lpstr>Wingdings 3</vt:lpstr>
      <vt:lpstr>Brin</vt:lpstr>
      <vt:lpstr>Adobe Acrobat Document</vt:lpstr>
      <vt:lpstr>Feuille de calcul Microsoft Excel</vt:lpstr>
      <vt:lpstr>Feuille de calcul Microsoft Excel prenant en charge les macros</vt:lpstr>
      <vt:lpstr>Guide Utilisateur fichier Facturation Agrolog</vt:lpstr>
      <vt:lpstr> Sommaire</vt:lpstr>
      <vt:lpstr>Présentation générale des fonctions</vt:lpstr>
      <vt:lpstr>Lexique</vt:lpstr>
      <vt:lpstr>Fonctionnement : Récupérer les données en début de mois</vt:lpstr>
      <vt:lpstr>Fonctionnement : Contenu du fichier Excel</vt:lpstr>
      <vt:lpstr>Détail de chaque onglet : Début de mois : BaseDeDonnees Exploitation</vt:lpstr>
      <vt:lpstr>Détail de chaque onglet : Début de mois : SAP</vt:lpstr>
      <vt:lpstr>Détail de chaque onglet : Début de mois : BaseDeDonnees Facture</vt:lpstr>
      <vt:lpstr>Détail de chaque onglet : Paramétrage : Tournée</vt:lpstr>
      <vt:lpstr>Détail de chaque onglet : Paramétrage : Pied De Facture</vt:lpstr>
      <vt:lpstr>Détail de chaque onglet : Facturation : Détail Facturation</vt:lpstr>
      <vt:lpstr>Détail de chaque onglet : Facturation : Réception de Facture</vt:lpstr>
      <vt:lpstr>Détail de chaque onglet : Stats</vt:lpstr>
      <vt:lpstr> Sommaire</vt:lpstr>
      <vt:lpstr>Récupération des données : Récupérer les données depuis le fichier Exploitation</vt:lpstr>
      <vt:lpstr>Récupération des données : Calculer les tarifs de chaque trajet</vt:lpstr>
      <vt:lpstr>Récupération des données : Enregistrer l’indice CNR moyen du mois</vt:lpstr>
      <vt:lpstr>Récupération des données : Vérification des données</vt:lpstr>
      <vt:lpstr>Récupération des données : Enregistrement du paramétrage des nouvelles tournées</vt:lpstr>
      <vt:lpstr>Récupération des données : Enregistrer manuellement un transport exceptionnel</vt:lpstr>
      <vt:lpstr>Vérification des montants totaux à facturer par client</vt:lpstr>
      <vt:lpstr>Création des fichiers pour intégration dans SAP</vt:lpstr>
      <vt:lpstr>Détail des trajets à joindre à la facture</vt:lpstr>
      <vt:lpstr>Contrôle et enregistrement des factures fournisseurs</vt:lpstr>
      <vt:lpstr>Contrôle et enregistrement des factures fournisseurs</vt:lpstr>
      <vt:lpstr>Fin du Guide Utilisateur fichier Facturation Agrolog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Benjamin Mary</dc:creator>
  <cp:lastModifiedBy>Benjamin Mary</cp:lastModifiedBy>
  <cp:revision>251</cp:revision>
  <dcterms:created xsi:type="dcterms:W3CDTF">2019-07-30T14:47:35Z</dcterms:created>
  <dcterms:modified xsi:type="dcterms:W3CDTF">2019-09-11T09:50:14Z</dcterms:modified>
</cp:coreProperties>
</file>